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62"/>
  </p:notesMasterIdLst>
  <p:sldIdLst>
    <p:sldId id="256" r:id="rId2"/>
    <p:sldId id="258" r:id="rId3"/>
    <p:sldId id="371" r:id="rId4"/>
    <p:sldId id="372" r:id="rId5"/>
    <p:sldId id="341" r:id="rId6"/>
    <p:sldId id="376" r:id="rId7"/>
    <p:sldId id="373" r:id="rId8"/>
    <p:sldId id="342" r:id="rId9"/>
    <p:sldId id="268" r:id="rId10"/>
    <p:sldId id="374" r:id="rId11"/>
    <p:sldId id="375" r:id="rId12"/>
    <p:sldId id="377" r:id="rId13"/>
    <p:sldId id="379" r:id="rId14"/>
    <p:sldId id="378" r:id="rId15"/>
    <p:sldId id="380" r:id="rId16"/>
    <p:sldId id="381" r:id="rId17"/>
    <p:sldId id="271" r:id="rId18"/>
    <p:sldId id="272" r:id="rId19"/>
    <p:sldId id="382" r:id="rId20"/>
    <p:sldId id="274" r:id="rId21"/>
    <p:sldId id="383" r:id="rId22"/>
    <p:sldId id="384" r:id="rId23"/>
    <p:sldId id="276" r:id="rId24"/>
    <p:sldId id="385" r:id="rId25"/>
    <p:sldId id="278" r:id="rId26"/>
    <p:sldId id="339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8" r:id="rId39"/>
    <p:sldId id="397" r:id="rId40"/>
    <p:sldId id="368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4" r:id="rId56"/>
    <p:sldId id="415" r:id="rId57"/>
    <p:sldId id="416" r:id="rId58"/>
    <p:sldId id="417" r:id="rId59"/>
    <p:sldId id="418" r:id="rId60"/>
    <p:sldId id="419" r:id="rId61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498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57A481-6769-4079-8535-B2A0CB47799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zh-TW" altLang="en-US"/>
        </a:p>
      </dgm:t>
    </dgm:pt>
    <dgm:pt modelId="{E77E6A05-07E0-49A1-BC2B-9705B1462A6F}">
      <dgm:prSet/>
      <dgm:spPr/>
      <dgm:t>
        <a:bodyPr/>
        <a:lstStyle/>
        <a:p>
          <a:pPr rtl="0"/>
          <a:r>
            <a:rPr lang="zh-TW" b="1" smtClean="0"/>
            <a:t>以使用者為中心</a:t>
          </a:r>
          <a:endParaRPr lang="zh-TW"/>
        </a:p>
      </dgm:t>
    </dgm:pt>
    <dgm:pt modelId="{37101191-3FF7-408B-A2F1-4E718A7D3DC3}" type="parTrans" cxnId="{04171495-DDC3-4987-9BB4-A1EA2B6D26F2}">
      <dgm:prSet/>
      <dgm:spPr/>
      <dgm:t>
        <a:bodyPr/>
        <a:lstStyle/>
        <a:p>
          <a:endParaRPr lang="zh-TW" altLang="en-US"/>
        </a:p>
      </dgm:t>
    </dgm:pt>
    <dgm:pt modelId="{98726203-69F4-439F-B5B4-3F7746A38F58}" type="sibTrans" cxnId="{04171495-DDC3-4987-9BB4-A1EA2B6D26F2}">
      <dgm:prSet/>
      <dgm:spPr/>
      <dgm:t>
        <a:bodyPr/>
        <a:lstStyle/>
        <a:p>
          <a:endParaRPr lang="zh-TW" altLang="en-US"/>
        </a:p>
      </dgm:t>
    </dgm:pt>
    <dgm:pt modelId="{A4262745-B0A5-4EC1-977E-B6B84B9A7A3F}">
      <dgm:prSet/>
      <dgm:spPr/>
      <dgm:t>
        <a:bodyPr/>
        <a:lstStyle/>
        <a:p>
          <a:pPr rtl="0"/>
          <a:r>
            <a:rPr lang="zh-TW" b="1" smtClean="0"/>
            <a:t>強調網路使用者的主控權，網路轉而成為開放的使用平台。</a:t>
          </a:r>
          <a:endParaRPr lang="zh-TW"/>
        </a:p>
      </dgm:t>
    </dgm:pt>
    <dgm:pt modelId="{FED6E867-D300-4E0C-9851-512559143AA5}" type="parTrans" cxnId="{85DCF730-2CE6-4823-BDC3-67D419E0B02D}">
      <dgm:prSet/>
      <dgm:spPr/>
      <dgm:t>
        <a:bodyPr/>
        <a:lstStyle/>
        <a:p>
          <a:endParaRPr lang="zh-TW" altLang="en-US"/>
        </a:p>
      </dgm:t>
    </dgm:pt>
    <dgm:pt modelId="{60E8F20B-8FF6-4480-BEC1-3A4D81B07E31}" type="sibTrans" cxnId="{85DCF730-2CE6-4823-BDC3-67D419E0B02D}">
      <dgm:prSet/>
      <dgm:spPr/>
      <dgm:t>
        <a:bodyPr/>
        <a:lstStyle/>
        <a:p>
          <a:endParaRPr lang="zh-TW" altLang="en-US"/>
        </a:p>
      </dgm:t>
    </dgm:pt>
    <dgm:pt modelId="{D4C027DD-5562-4AAF-B513-DD1CABBEB95A}">
      <dgm:prSet/>
      <dgm:spPr/>
      <dgm:t>
        <a:bodyPr/>
        <a:lstStyle/>
        <a:p>
          <a:pPr rtl="0"/>
          <a:r>
            <a:rPr lang="zh-TW" b="1" smtClean="0"/>
            <a:t>引領集體的智慧</a:t>
          </a:r>
          <a:endParaRPr lang="zh-TW"/>
        </a:p>
      </dgm:t>
    </dgm:pt>
    <dgm:pt modelId="{E7A114A5-4F3C-4C8E-AFDD-171841392B59}" type="parTrans" cxnId="{52891039-A50C-42E4-939A-B8432FFDC2C9}">
      <dgm:prSet/>
      <dgm:spPr/>
      <dgm:t>
        <a:bodyPr/>
        <a:lstStyle/>
        <a:p>
          <a:endParaRPr lang="zh-TW" altLang="en-US"/>
        </a:p>
      </dgm:t>
    </dgm:pt>
    <dgm:pt modelId="{5570D60B-14E1-459C-86E6-C51697488C2F}" type="sibTrans" cxnId="{52891039-A50C-42E4-939A-B8432FFDC2C9}">
      <dgm:prSet/>
      <dgm:spPr/>
      <dgm:t>
        <a:bodyPr/>
        <a:lstStyle/>
        <a:p>
          <a:endParaRPr lang="zh-TW" altLang="en-US"/>
        </a:p>
      </dgm:t>
    </dgm:pt>
    <dgm:pt modelId="{F64347A8-5721-4FE8-89CB-D70B0A00A5CA}">
      <dgm:prSet/>
      <dgm:spPr/>
      <dgm:t>
        <a:bodyPr/>
        <a:lstStyle/>
        <a:p>
          <a:pPr rtl="0"/>
          <a:r>
            <a:rPr lang="zh-TW" b="1" smtClean="0"/>
            <a:t>典型的例子就是維基百科</a:t>
          </a:r>
          <a:r>
            <a:rPr lang="en-US" b="1" smtClean="0"/>
            <a:t>(Wikipedia)</a:t>
          </a:r>
          <a:r>
            <a:rPr lang="zh-TW" b="1" smtClean="0"/>
            <a:t>。</a:t>
          </a:r>
          <a:endParaRPr lang="zh-TW"/>
        </a:p>
      </dgm:t>
    </dgm:pt>
    <dgm:pt modelId="{0826A208-CE26-4561-BC91-7F2EA4BA9144}" type="parTrans" cxnId="{9A5DB75C-C0FB-4EB2-A654-FE257B5D6268}">
      <dgm:prSet/>
      <dgm:spPr/>
      <dgm:t>
        <a:bodyPr/>
        <a:lstStyle/>
        <a:p>
          <a:endParaRPr lang="zh-TW" altLang="en-US"/>
        </a:p>
      </dgm:t>
    </dgm:pt>
    <dgm:pt modelId="{BF6D7EA5-BE3D-41E7-B9F8-4D0C52C51545}" type="sibTrans" cxnId="{9A5DB75C-C0FB-4EB2-A654-FE257B5D6268}">
      <dgm:prSet/>
      <dgm:spPr/>
      <dgm:t>
        <a:bodyPr/>
        <a:lstStyle/>
        <a:p>
          <a:endParaRPr lang="zh-TW" altLang="en-US"/>
        </a:p>
      </dgm:t>
    </dgm:pt>
    <dgm:pt modelId="{B8803DB3-B661-49FD-BA9F-7D4E6CFDB8F3}">
      <dgm:prSet/>
      <dgm:spPr/>
      <dgm:t>
        <a:bodyPr/>
        <a:lstStyle/>
        <a:p>
          <a:pPr rtl="0"/>
          <a:r>
            <a:rPr lang="zh-TW" b="1" smtClean="0"/>
            <a:t>部落格的崛起</a:t>
          </a:r>
          <a:endParaRPr lang="zh-TW"/>
        </a:p>
      </dgm:t>
    </dgm:pt>
    <dgm:pt modelId="{A4A7F01D-701E-415A-8634-CEA5A6A816E3}" type="parTrans" cxnId="{7EE90541-F424-4EC0-A1A9-50521144937E}">
      <dgm:prSet/>
      <dgm:spPr/>
      <dgm:t>
        <a:bodyPr/>
        <a:lstStyle/>
        <a:p>
          <a:endParaRPr lang="zh-TW" altLang="en-US"/>
        </a:p>
      </dgm:t>
    </dgm:pt>
    <dgm:pt modelId="{EB1E3FBE-B773-4300-BF06-02365437D6D5}" type="sibTrans" cxnId="{7EE90541-F424-4EC0-A1A9-50521144937E}">
      <dgm:prSet/>
      <dgm:spPr/>
      <dgm:t>
        <a:bodyPr/>
        <a:lstStyle/>
        <a:p>
          <a:endParaRPr lang="zh-TW" altLang="en-US"/>
        </a:p>
      </dgm:t>
    </dgm:pt>
    <dgm:pt modelId="{BAD1B7F9-46E7-44E3-BDC2-DF19F4000C09}">
      <dgm:prSet/>
      <dgm:spPr/>
      <dgm:t>
        <a:bodyPr/>
        <a:lstStyle/>
        <a:p>
          <a:pPr rtl="0"/>
          <a:r>
            <a:rPr lang="zh-TW" b="1" smtClean="0"/>
            <a:t>部落格的興起不但能即時分享並散布個人想法，同時廣大的「部落客」也逐步建立起資訊、人脈與意見網絡。</a:t>
          </a:r>
          <a:endParaRPr lang="zh-TW"/>
        </a:p>
      </dgm:t>
    </dgm:pt>
    <dgm:pt modelId="{E7628434-04AB-4F2E-8C87-AE58034A3AC4}" type="parTrans" cxnId="{7DA4DE34-B528-4FD5-B3E0-9A996925F21B}">
      <dgm:prSet/>
      <dgm:spPr/>
      <dgm:t>
        <a:bodyPr/>
        <a:lstStyle/>
        <a:p>
          <a:endParaRPr lang="zh-TW" altLang="en-US"/>
        </a:p>
      </dgm:t>
    </dgm:pt>
    <dgm:pt modelId="{6B90FAFE-57C1-46C5-A467-A61DDFB31055}" type="sibTrans" cxnId="{7DA4DE34-B528-4FD5-B3E0-9A996925F21B}">
      <dgm:prSet/>
      <dgm:spPr/>
      <dgm:t>
        <a:bodyPr/>
        <a:lstStyle/>
        <a:p>
          <a:endParaRPr lang="zh-TW" altLang="en-US"/>
        </a:p>
      </dgm:t>
    </dgm:pt>
    <dgm:pt modelId="{163A9816-68CD-4119-8C26-F5F087A6459B}" type="pres">
      <dgm:prSet presAssocID="{3E57A481-6769-4079-8535-B2A0CB47799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FDDC3C3-8E7C-4114-81E2-C7387F8A0400}" type="pres">
      <dgm:prSet presAssocID="{E77E6A05-07E0-49A1-BC2B-9705B1462A6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BD60C1-1A92-44A1-AC91-119F7BC48309}" type="pres">
      <dgm:prSet presAssocID="{E77E6A05-07E0-49A1-BC2B-9705B1462A6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C0D1D1-339C-4310-A894-C8F4499F8AA2}" type="pres">
      <dgm:prSet presAssocID="{D4C027DD-5562-4AAF-B513-DD1CABBEB95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460BA39-98A6-41ED-AB34-77B3AE71F837}" type="pres">
      <dgm:prSet presAssocID="{D4C027DD-5562-4AAF-B513-DD1CABBEB95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985382-8E55-47D1-A9C2-74C822BCC066}" type="pres">
      <dgm:prSet presAssocID="{B8803DB3-B661-49FD-BA9F-7D4E6CFDB8F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4DC9CD5-17A4-4D52-A56A-4D57AC0B300E}" type="pres">
      <dgm:prSet presAssocID="{B8803DB3-B661-49FD-BA9F-7D4E6CFDB8F3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A5DB75C-C0FB-4EB2-A654-FE257B5D6268}" srcId="{D4C027DD-5562-4AAF-B513-DD1CABBEB95A}" destId="{F64347A8-5721-4FE8-89CB-D70B0A00A5CA}" srcOrd="0" destOrd="0" parTransId="{0826A208-CE26-4561-BC91-7F2EA4BA9144}" sibTransId="{BF6D7EA5-BE3D-41E7-B9F8-4D0C52C51545}"/>
    <dgm:cxn modelId="{B55979D5-0BAD-445C-8A18-F0AF3CB85251}" type="presOf" srcId="{F64347A8-5721-4FE8-89CB-D70B0A00A5CA}" destId="{6460BA39-98A6-41ED-AB34-77B3AE71F837}" srcOrd="0" destOrd="0" presId="urn:microsoft.com/office/officeart/2005/8/layout/vList2"/>
    <dgm:cxn modelId="{CCB010BA-CC5C-4A61-AC49-46DE03A35F0E}" type="presOf" srcId="{E77E6A05-07E0-49A1-BC2B-9705B1462A6F}" destId="{FFDDC3C3-8E7C-4114-81E2-C7387F8A0400}" srcOrd="0" destOrd="0" presId="urn:microsoft.com/office/officeart/2005/8/layout/vList2"/>
    <dgm:cxn modelId="{7DA4DE34-B528-4FD5-B3E0-9A996925F21B}" srcId="{B8803DB3-B661-49FD-BA9F-7D4E6CFDB8F3}" destId="{BAD1B7F9-46E7-44E3-BDC2-DF19F4000C09}" srcOrd="0" destOrd="0" parTransId="{E7628434-04AB-4F2E-8C87-AE58034A3AC4}" sibTransId="{6B90FAFE-57C1-46C5-A467-A61DDFB31055}"/>
    <dgm:cxn modelId="{55B14486-235C-4D83-ACD5-40DF99B768BC}" type="presOf" srcId="{B8803DB3-B661-49FD-BA9F-7D4E6CFDB8F3}" destId="{3F985382-8E55-47D1-A9C2-74C822BCC066}" srcOrd="0" destOrd="0" presId="urn:microsoft.com/office/officeart/2005/8/layout/vList2"/>
    <dgm:cxn modelId="{7EE90541-F424-4EC0-A1A9-50521144937E}" srcId="{3E57A481-6769-4079-8535-B2A0CB477993}" destId="{B8803DB3-B661-49FD-BA9F-7D4E6CFDB8F3}" srcOrd="2" destOrd="0" parTransId="{A4A7F01D-701E-415A-8634-CEA5A6A816E3}" sibTransId="{EB1E3FBE-B773-4300-BF06-02365437D6D5}"/>
    <dgm:cxn modelId="{04171495-DDC3-4987-9BB4-A1EA2B6D26F2}" srcId="{3E57A481-6769-4079-8535-B2A0CB477993}" destId="{E77E6A05-07E0-49A1-BC2B-9705B1462A6F}" srcOrd="0" destOrd="0" parTransId="{37101191-3FF7-408B-A2F1-4E718A7D3DC3}" sibTransId="{98726203-69F4-439F-B5B4-3F7746A38F58}"/>
    <dgm:cxn modelId="{AF9A7471-3136-4F09-A444-0FFC87D6BC59}" type="presOf" srcId="{BAD1B7F9-46E7-44E3-BDC2-DF19F4000C09}" destId="{54DC9CD5-17A4-4D52-A56A-4D57AC0B300E}" srcOrd="0" destOrd="0" presId="urn:microsoft.com/office/officeart/2005/8/layout/vList2"/>
    <dgm:cxn modelId="{85DCF730-2CE6-4823-BDC3-67D419E0B02D}" srcId="{E77E6A05-07E0-49A1-BC2B-9705B1462A6F}" destId="{A4262745-B0A5-4EC1-977E-B6B84B9A7A3F}" srcOrd="0" destOrd="0" parTransId="{FED6E867-D300-4E0C-9851-512559143AA5}" sibTransId="{60E8F20B-8FF6-4480-BEC1-3A4D81B07E31}"/>
    <dgm:cxn modelId="{CFD31499-65E6-45CD-BE7F-3639392EFFB4}" type="presOf" srcId="{3E57A481-6769-4079-8535-B2A0CB477993}" destId="{163A9816-68CD-4119-8C26-F5F087A6459B}" srcOrd="0" destOrd="0" presId="urn:microsoft.com/office/officeart/2005/8/layout/vList2"/>
    <dgm:cxn modelId="{D8D6FDE1-0F0C-4740-AB35-9156D3A64520}" type="presOf" srcId="{D4C027DD-5562-4AAF-B513-DD1CABBEB95A}" destId="{01C0D1D1-339C-4310-A894-C8F4499F8AA2}" srcOrd="0" destOrd="0" presId="urn:microsoft.com/office/officeart/2005/8/layout/vList2"/>
    <dgm:cxn modelId="{12C14A4B-813A-4915-91EF-8D0EBB3453EF}" type="presOf" srcId="{A4262745-B0A5-4EC1-977E-B6B84B9A7A3F}" destId="{3ABD60C1-1A92-44A1-AC91-119F7BC48309}" srcOrd="0" destOrd="0" presId="urn:microsoft.com/office/officeart/2005/8/layout/vList2"/>
    <dgm:cxn modelId="{52891039-A50C-42E4-939A-B8432FFDC2C9}" srcId="{3E57A481-6769-4079-8535-B2A0CB477993}" destId="{D4C027DD-5562-4AAF-B513-DD1CABBEB95A}" srcOrd="1" destOrd="0" parTransId="{E7A114A5-4F3C-4C8E-AFDD-171841392B59}" sibTransId="{5570D60B-14E1-459C-86E6-C51697488C2F}"/>
    <dgm:cxn modelId="{1229684B-D072-483E-8C13-306B7D3D6BF1}" type="presParOf" srcId="{163A9816-68CD-4119-8C26-F5F087A6459B}" destId="{FFDDC3C3-8E7C-4114-81E2-C7387F8A0400}" srcOrd="0" destOrd="0" presId="urn:microsoft.com/office/officeart/2005/8/layout/vList2"/>
    <dgm:cxn modelId="{0F0C4411-5568-4572-8678-632656AB2325}" type="presParOf" srcId="{163A9816-68CD-4119-8C26-F5F087A6459B}" destId="{3ABD60C1-1A92-44A1-AC91-119F7BC48309}" srcOrd="1" destOrd="0" presId="urn:microsoft.com/office/officeart/2005/8/layout/vList2"/>
    <dgm:cxn modelId="{45CBB3D1-ED7C-4E1E-BE84-66EF63634B46}" type="presParOf" srcId="{163A9816-68CD-4119-8C26-F5F087A6459B}" destId="{01C0D1D1-339C-4310-A894-C8F4499F8AA2}" srcOrd="2" destOrd="0" presId="urn:microsoft.com/office/officeart/2005/8/layout/vList2"/>
    <dgm:cxn modelId="{55E76834-813A-4F70-846B-2729F7ABB65B}" type="presParOf" srcId="{163A9816-68CD-4119-8C26-F5F087A6459B}" destId="{6460BA39-98A6-41ED-AB34-77B3AE71F837}" srcOrd="3" destOrd="0" presId="urn:microsoft.com/office/officeart/2005/8/layout/vList2"/>
    <dgm:cxn modelId="{C25C810A-22F5-4A17-9777-7ADB9913C535}" type="presParOf" srcId="{163A9816-68CD-4119-8C26-F5F087A6459B}" destId="{3F985382-8E55-47D1-A9C2-74C822BCC066}" srcOrd="4" destOrd="0" presId="urn:microsoft.com/office/officeart/2005/8/layout/vList2"/>
    <dgm:cxn modelId="{37E333A1-D240-40D6-BD4F-761D88E41D93}" type="presParOf" srcId="{163A9816-68CD-4119-8C26-F5F087A6459B}" destId="{54DC9CD5-17A4-4D52-A56A-4D57AC0B300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DC3C3-8E7C-4114-81E2-C7387F8A0400}">
      <dsp:nvSpPr>
        <dsp:cNvPr id="0" name=""/>
        <dsp:cNvSpPr/>
      </dsp:nvSpPr>
      <dsp:spPr>
        <a:xfrm>
          <a:off x="0" y="168435"/>
          <a:ext cx="7683192" cy="87837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800" b="1" kern="1200" smtClean="0"/>
            <a:t>以使用者為中心</a:t>
          </a:r>
          <a:endParaRPr lang="zh-TW" sz="2800" kern="1200"/>
        </a:p>
      </dsp:txBody>
      <dsp:txXfrm>
        <a:off x="42879" y="211314"/>
        <a:ext cx="7597434" cy="792619"/>
      </dsp:txXfrm>
    </dsp:sp>
    <dsp:sp modelId="{3ABD60C1-1A92-44A1-AC91-119F7BC48309}">
      <dsp:nvSpPr>
        <dsp:cNvPr id="0" name=""/>
        <dsp:cNvSpPr/>
      </dsp:nvSpPr>
      <dsp:spPr>
        <a:xfrm>
          <a:off x="0" y="1046813"/>
          <a:ext cx="7683192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941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sz="2200" b="1" kern="1200" smtClean="0"/>
            <a:t>強調網路使用者的主控權，網路轉而成為開放的使用平台。</a:t>
          </a:r>
          <a:endParaRPr lang="zh-TW" sz="2200" kern="1200"/>
        </a:p>
      </dsp:txBody>
      <dsp:txXfrm>
        <a:off x="0" y="1046813"/>
        <a:ext cx="7683192" cy="507150"/>
      </dsp:txXfrm>
    </dsp:sp>
    <dsp:sp modelId="{01C0D1D1-339C-4310-A894-C8F4499F8AA2}">
      <dsp:nvSpPr>
        <dsp:cNvPr id="0" name=""/>
        <dsp:cNvSpPr/>
      </dsp:nvSpPr>
      <dsp:spPr>
        <a:xfrm>
          <a:off x="0" y="1553963"/>
          <a:ext cx="7683192" cy="878377"/>
        </a:xfrm>
        <a:prstGeom prst="roundRect">
          <a:avLst/>
        </a:prstGeom>
        <a:solidFill>
          <a:schemeClr val="accent4">
            <a:hueOff val="-764177"/>
            <a:satOff val="-5123"/>
            <a:lumOff val="-529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800" b="1" kern="1200" smtClean="0"/>
            <a:t>引領集體的智慧</a:t>
          </a:r>
          <a:endParaRPr lang="zh-TW" sz="2800" kern="1200"/>
        </a:p>
      </dsp:txBody>
      <dsp:txXfrm>
        <a:off x="42879" y="1596842"/>
        <a:ext cx="7597434" cy="792619"/>
      </dsp:txXfrm>
    </dsp:sp>
    <dsp:sp modelId="{6460BA39-98A6-41ED-AB34-77B3AE71F837}">
      <dsp:nvSpPr>
        <dsp:cNvPr id="0" name=""/>
        <dsp:cNvSpPr/>
      </dsp:nvSpPr>
      <dsp:spPr>
        <a:xfrm>
          <a:off x="0" y="2432340"/>
          <a:ext cx="7683192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941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sz="2200" b="1" kern="1200" smtClean="0"/>
            <a:t>典型的例子就是維基百科</a:t>
          </a:r>
          <a:r>
            <a:rPr lang="en-US" sz="2200" b="1" kern="1200" smtClean="0"/>
            <a:t>(Wikipedia)</a:t>
          </a:r>
          <a:r>
            <a:rPr lang="zh-TW" sz="2200" b="1" kern="1200" smtClean="0"/>
            <a:t>。</a:t>
          </a:r>
          <a:endParaRPr lang="zh-TW" sz="2200" kern="1200"/>
        </a:p>
      </dsp:txBody>
      <dsp:txXfrm>
        <a:off x="0" y="2432340"/>
        <a:ext cx="7683192" cy="507150"/>
      </dsp:txXfrm>
    </dsp:sp>
    <dsp:sp modelId="{3F985382-8E55-47D1-A9C2-74C822BCC066}">
      <dsp:nvSpPr>
        <dsp:cNvPr id="0" name=""/>
        <dsp:cNvSpPr/>
      </dsp:nvSpPr>
      <dsp:spPr>
        <a:xfrm>
          <a:off x="0" y="2939490"/>
          <a:ext cx="7683192" cy="878377"/>
        </a:xfrm>
        <a:prstGeom prst="roundRect">
          <a:avLst/>
        </a:prstGeom>
        <a:solidFill>
          <a:schemeClr val="accent4">
            <a:hueOff val="-1528355"/>
            <a:satOff val="-10245"/>
            <a:lumOff val="-1058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800" b="1" kern="1200" smtClean="0"/>
            <a:t>部落格的崛起</a:t>
          </a:r>
          <a:endParaRPr lang="zh-TW" sz="2800" kern="1200"/>
        </a:p>
      </dsp:txBody>
      <dsp:txXfrm>
        <a:off x="42879" y="2982369"/>
        <a:ext cx="7597434" cy="792619"/>
      </dsp:txXfrm>
    </dsp:sp>
    <dsp:sp modelId="{54DC9CD5-17A4-4D52-A56A-4D57AC0B300E}">
      <dsp:nvSpPr>
        <dsp:cNvPr id="0" name=""/>
        <dsp:cNvSpPr/>
      </dsp:nvSpPr>
      <dsp:spPr>
        <a:xfrm>
          <a:off x="0" y="3817868"/>
          <a:ext cx="7683192" cy="956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941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sz="2200" b="1" kern="1200" smtClean="0"/>
            <a:t>部落格的興起不但能即時分享並散布個人想法，同時廣大的「部落客」也逐步建立起資訊、人脈與意見網絡。</a:t>
          </a:r>
          <a:endParaRPr lang="zh-TW" sz="2200" kern="1200"/>
        </a:p>
      </dsp:txBody>
      <dsp:txXfrm>
        <a:off x="0" y="3817868"/>
        <a:ext cx="7683192" cy="956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39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8659BA2-7090-4B9F-B43A-BCB62DE5F67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2167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59BA2-7090-4B9F-B43A-BCB62DE5F675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7963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28.xml"/><Relationship Id="rId4" Type="http://schemas.openxmlformats.org/officeDocument/2006/relationships/slide" Target="../slides/slide1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28.xml"/><Relationship Id="rId4" Type="http://schemas.openxmlformats.org/officeDocument/2006/relationships/slide" Target="../slides/slide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476672"/>
            <a:ext cx="7543800" cy="1872209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2564904"/>
            <a:ext cx="7543800" cy="3456384"/>
          </a:xfrm>
        </p:spPr>
        <p:txBody>
          <a:bodyPr lIns="91440" rIns="91440">
            <a:normAutofit/>
          </a:bodyPr>
          <a:lstStyle>
            <a:lvl1pPr marL="0" indent="0" algn="just">
              <a:buNone/>
              <a:defRPr sz="24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2960" y="234888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42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82563" indent="-182563" hangingPunct="0">
              <a:lnSpc>
                <a:spcPct val="100000"/>
              </a:lnSpc>
              <a:spcAft>
                <a:spcPts val="60"/>
              </a:spcAft>
              <a:defRPr sz="3200"/>
            </a:lvl1pPr>
            <a:lvl2pPr hangingPunct="0">
              <a:lnSpc>
                <a:spcPct val="100000"/>
              </a:lnSpc>
              <a:spcAft>
                <a:spcPts val="60"/>
              </a:spcAft>
              <a:defRPr sz="2400"/>
            </a:lvl2pPr>
            <a:lvl3pPr hangingPunct="0">
              <a:lnSpc>
                <a:spcPct val="100000"/>
              </a:lnSpc>
              <a:spcAft>
                <a:spcPts val="60"/>
              </a:spcAft>
              <a:defRPr sz="1800"/>
            </a:lvl3pPr>
            <a:lvl4pPr hangingPunct="0">
              <a:lnSpc>
                <a:spcPct val="100000"/>
              </a:lnSpc>
              <a:spcAft>
                <a:spcPts val="60"/>
              </a:spcAft>
              <a:defRPr sz="1800"/>
            </a:lvl4pPr>
            <a:lvl5pPr hangingPunct="0">
              <a:lnSpc>
                <a:spcPct val="100000"/>
              </a:lnSpc>
              <a:spcAft>
                <a:spcPts val="60"/>
              </a:spcAft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5539482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+mn-lt"/>
              </a:defRPr>
            </a:lvl1pPr>
          </a:lstStyle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6" name="Text Box 17">
            <a:hlinkClick r:id="rId2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829995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5-1</a:t>
            </a:r>
          </a:p>
        </p:txBody>
      </p:sp>
      <p:sp>
        <p:nvSpPr>
          <p:cNvPr id="17" name="Text Box 19">
            <a:hlinkClick r:id="rId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404670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5-2</a:t>
            </a:r>
          </a:p>
        </p:txBody>
      </p:sp>
      <p:sp>
        <p:nvSpPr>
          <p:cNvPr id="18" name="Text Box 17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984826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5-3</a:t>
            </a:r>
          </a:p>
        </p:txBody>
      </p:sp>
      <p:sp>
        <p:nvSpPr>
          <p:cNvPr id="9" name="Text Box 17">
            <a:hlinkClick r:id="rId5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7564982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5-4</a:t>
            </a:r>
          </a:p>
        </p:txBody>
      </p:sp>
    </p:spTree>
    <p:extLst>
      <p:ext uri="{BB962C8B-B14F-4D97-AF65-F5344CB8AC3E}">
        <p14:creationId xmlns:p14="http://schemas.microsoft.com/office/powerpoint/2010/main" val="3405912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2060848"/>
            <a:ext cx="7543800" cy="388843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00" cap="all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916832"/>
            <a:ext cx="784887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11560" y="286604"/>
            <a:ext cx="8208912" cy="153322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0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780046-9331-4D58-94A5-CB9D66393ACB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53722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52477" y="6448251"/>
            <a:ext cx="984019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4F7E084B-161F-4641-9BB6-9AEEAAFEBE50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5512297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" name="AutoShape 1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5512297" y="6507894"/>
            <a:ext cx="217488" cy="215900"/>
          </a:xfrm>
          <a:prstGeom prst="actionButtonHom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" name="Text Box 17">
            <a:hlinkClick r:id="rId2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802810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5-1</a:t>
            </a:r>
          </a:p>
        </p:txBody>
      </p:sp>
      <p:sp>
        <p:nvSpPr>
          <p:cNvPr id="10" name="Text Box 19">
            <a:hlinkClick r:id="rId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377485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5-2</a:t>
            </a:r>
          </a:p>
        </p:txBody>
      </p:sp>
      <p:sp>
        <p:nvSpPr>
          <p:cNvPr id="12" name="Text Box 17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957641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5-3</a:t>
            </a:r>
          </a:p>
        </p:txBody>
      </p:sp>
      <p:sp>
        <p:nvSpPr>
          <p:cNvPr id="13" name="Text Box 17">
            <a:hlinkClick r:id="rId5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7537797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5-4</a:t>
            </a:r>
          </a:p>
        </p:txBody>
      </p:sp>
    </p:spTree>
    <p:extLst>
      <p:ext uri="{BB962C8B-B14F-4D97-AF65-F5344CB8AC3E}">
        <p14:creationId xmlns:p14="http://schemas.microsoft.com/office/powerpoint/2010/main" val="551826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560" y="286605"/>
            <a:ext cx="8208912" cy="821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9" y="1294668"/>
            <a:ext cx="7683192" cy="49426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39552" y="1108325"/>
            <a:ext cx="82809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532518"/>
            <a:ext cx="966653" cy="280858"/>
          </a:xfrm>
          <a:prstGeom prst="rect">
            <a:avLst/>
          </a:prstGeom>
        </p:spPr>
      </p:pic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3" y="1"/>
            <a:ext cx="9141618" cy="1636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0" y="373429"/>
            <a:ext cx="571441" cy="64807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6876256" y="64236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fld id="{2C9E2787-72FA-475B-8978-BE10454D268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21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8.xml"/><Relationship Id="rId5" Type="http://schemas.openxmlformats.org/officeDocument/2006/relationships/slide" Target="slide17.xml"/><Relationship Id="rId4" Type="http://schemas.openxmlformats.org/officeDocument/2006/relationships/slide" Target="slide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youtu.be/J8hzJxb0rp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slide" Target="slide32.xml"/><Relationship Id="rId7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0.xml"/><Relationship Id="rId5" Type="http://schemas.openxmlformats.org/officeDocument/2006/relationships/slide" Target="slide35.xml"/><Relationship Id="rId4" Type="http://schemas.openxmlformats.org/officeDocument/2006/relationships/slide" Target="slide33.xml"/><Relationship Id="rId9" Type="http://schemas.openxmlformats.org/officeDocument/2006/relationships/slide" Target="slide5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CHAPTER05</a:t>
            </a:r>
            <a:br>
              <a:rPr lang="en-US" altLang="zh-TW" dirty="0" smtClean="0"/>
            </a:br>
            <a:r>
              <a:rPr lang="zh-TW" altLang="en-US" dirty="0" smtClean="0"/>
              <a:t>全球資訊網</a:t>
            </a:r>
            <a:endParaRPr lang="en-US" altLang="zh-TW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hlinkClick r:id="rId3" action="ppaction://hlinksldjump"/>
              </a:rPr>
              <a:t>5-1 </a:t>
            </a:r>
            <a:r>
              <a:rPr lang="zh-TW" altLang="en-US" dirty="0" smtClean="0">
                <a:hlinkClick r:id="rId3" action="ppaction://hlinksldjump"/>
              </a:rPr>
              <a:t>認識</a:t>
            </a:r>
            <a:r>
              <a:rPr lang="zh-TW" altLang="en-US" dirty="0">
                <a:hlinkClick r:id="rId3" action="ppaction://hlinksldjump"/>
              </a:rPr>
              <a:t>全球資訊網</a:t>
            </a:r>
            <a:endParaRPr lang="zh-TW" altLang="en-US" dirty="0"/>
          </a:p>
          <a:p>
            <a:r>
              <a:rPr lang="en-US" altLang="zh-TW" dirty="0" smtClean="0">
                <a:hlinkClick r:id="rId4" action="ppaction://hlinksldjump"/>
              </a:rPr>
              <a:t>5-2 </a:t>
            </a:r>
            <a:r>
              <a:rPr lang="zh-TW" altLang="en-US" dirty="0" smtClean="0">
                <a:hlinkClick r:id="rId4" action="ppaction://hlinksldjump"/>
              </a:rPr>
              <a:t>超</a:t>
            </a:r>
            <a:r>
              <a:rPr lang="zh-TW" altLang="en-US" dirty="0">
                <a:hlinkClick r:id="rId4" action="ppaction://hlinksldjump"/>
              </a:rPr>
              <a:t>文件</a:t>
            </a:r>
            <a:endParaRPr lang="zh-TW" altLang="en-US" dirty="0"/>
          </a:p>
          <a:p>
            <a:r>
              <a:rPr lang="en-US" altLang="zh-TW" dirty="0" smtClean="0">
                <a:hlinkClick r:id="rId5" action="ppaction://hlinksldjump"/>
              </a:rPr>
              <a:t>5-3 </a:t>
            </a:r>
            <a:r>
              <a:rPr lang="zh-TW" altLang="en-US" dirty="0" smtClean="0">
                <a:hlinkClick r:id="rId5" action="ppaction://hlinksldjump"/>
              </a:rPr>
              <a:t>網頁</a:t>
            </a:r>
            <a:r>
              <a:rPr lang="zh-TW" altLang="en-US" dirty="0">
                <a:hlinkClick r:id="rId5" action="ppaction://hlinksldjump"/>
              </a:rPr>
              <a:t>瀏覽器軟體</a:t>
            </a:r>
            <a:endParaRPr lang="zh-TW" altLang="en-US" dirty="0"/>
          </a:p>
          <a:p>
            <a:r>
              <a:rPr lang="en-US" altLang="zh-TW" dirty="0" smtClean="0">
                <a:hlinkClick r:id="rId6" action="ppaction://hlinksldjump"/>
              </a:rPr>
              <a:t>5-4 </a:t>
            </a:r>
            <a:r>
              <a:rPr lang="zh-TW" altLang="en-US" dirty="0" smtClean="0">
                <a:hlinkClick r:id="rId6" action="ppaction://hlinksldjump"/>
              </a:rPr>
              <a:t>網頁</a:t>
            </a:r>
            <a:r>
              <a:rPr lang="zh-TW" altLang="en-US" dirty="0">
                <a:hlinkClick r:id="rId6" action="ppaction://hlinksldjump"/>
              </a:rPr>
              <a:t>設計</a:t>
            </a:r>
            <a:endParaRPr lang="zh-TW" altLang="en-US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22" y="1295400"/>
            <a:ext cx="7041493" cy="494188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5-2-1 HTML</a:t>
            </a:r>
            <a:r>
              <a:rPr lang="zh-TW" altLang="en-US" dirty="0"/>
              <a:t>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96211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298483"/>
            <a:ext cx="7681912" cy="493572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5-2-2 HTML</a:t>
            </a:r>
            <a:r>
              <a:rPr lang="zh-TW" altLang="en-US" dirty="0" smtClean="0"/>
              <a:t>標籤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09816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536610"/>
            <a:ext cx="7681912" cy="4459467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5-2-2 HTML</a:t>
            </a:r>
            <a:r>
              <a:rPr lang="zh-TW" altLang="en-US" dirty="0" smtClean="0"/>
              <a:t>標籤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71334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2411804"/>
            <a:ext cx="7681912" cy="2709079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5-2-2 HTML</a:t>
            </a:r>
            <a:r>
              <a:rPr lang="zh-TW" altLang="en-US" dirty="0"/>
              <a:t>標籤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73267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編輯</a:t>
            </a:r>
            <a:r>
              <a:rPr lang="en-US" altLang="zh-TW" dirty="0"/>
              <a:t>HTML</a:t>
            </a:r>
            <a:r>
              <a:rPr lang="zh-TW" altLang="en-US" dirty="0"/>
              <a:t>文件時，使用「記事本」等單純的軟體撰寫即可，因為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本身</a:t>
            </a:r>
            <a:r>
              <a:rPr lang="zh-TW" altLang="en-US" dirty="0"/>
              <a:t>就是單純的文字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記事本中編輯完</a:t>
            </a:r>
            <a:r>
              <a:rPr lang="en-US" altLang="zh-TW" dirty="0"/>
              <a:t>HTML</a:t>
            </a:r>
            <a:r>
              <a:rPr lang="zh-TW" altLang="en-US" dirty="0"/>
              <a:t>文件時， 要將該文件</a:t>
            </a:r>
            <a:r>
              <a:rPr lang="zh-TW" altLang="en-US" dirty="0" smtClean="0"/>
              <a:t>儲存成</a:t>
            </a:r>
            <a:r>
              <a:rPr lang="zh-TW" altLang="en-US" dirty="0"/>
              <a:t>「</a:t>
            </a:r>
            <a:r>
              <a:rPr lang="en-US" altLang="zh-TW" dirty="0" err="1"/>
              <a:t>htm</a:t>
            </a:r>
            <a:r>
              <a:rPr lang="zh-TW" altLang="en-US" dirty="0"/>
              <a:t>」或「</a:t>
            </a:r>
            <a:r>
              <a:rPr lang="en-US" altLang="zh-TW" dirty="0"/>
              <a:t>html</a:t>
            </a:r>
            <a:r>
              <a:rPr lang="zh-TW" altLang="en-US" dirty="0"/>
              <a:t>」格式。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5-2-2 HTML</a:t>
            </a:r>
            <a:r>
              <a:rPr lang="zh-TW" altLang="en-US" dirty="0" smtClean="0"/>
              <a:t>標籤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19294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HTML 5</a:t>
            </a:r>
            <a:r>
              <a:rPr lang="zh-TW" altLang="en-US" dirty="0"/>
              <a:t>是由</a:t>
            </a:r>
            <a:r>
              <a:rPr lang="en-US" altLang="zh-TW" dirty="0"/>
              <a:t>Opera</a:t>
            </a:r>
            <a:r>
              <a:rPr lang="zh-TW" altLang="en-US" dirty="0"/>
              <a:t>、蘋果、</a:t>
            </a:r>
            <a:r>
              <a:rPr lang="en-US" altLang="zh-TW" dirty="0"/>
              <a:t>Mozilla</a:t>
            </a:r>
            <a:r>
              <a:rPr lang="zh-TW" altLang="en-US" dirty="0"/>
              <a:t>等廠商共同組織</a:t>
            </a:r>
            <a:r>
              <a:rPr lang="zh-TW" altLang="en-US" dirty="0" smtClean="0"/>
              <a:t>的</a:t>
            </a:r>
            <a:r>
              <a:rPr lang="en-US" altLang="zh-TW" dirty="0" smtClean="0"/>
              <a:t>WHATWG(</a:t>
            </a:r>
            <a:r>
              <a:rPr lang="zh-TW" altLang="en-US" dirty="0" smtClean="0"/>
              <a:t>網頁</a:t>
            </a:r>
            <a:r>
              <a:rPr lang="zh-TW" altLang="en-US" dirty="0"/>
              <a:t>超文本技術工作小組</a:t>
            </a:r>
            <a:r>
              <a:rPr lang="en-US" altLang="zh-TW" dirty="0" smtClean="0"/>
              <a:t>)</a:t>
            </a:r>
            <a:r>
              <a:rPr lang="zh-TW" altLang="en-US" dirty="0" smtClean="0"/>
              <a:t>所</a:t>
            </a:r>
            <a:r>
              <a:rPr lang="zh-TW" altLang="en-US" dirty="0"/>
              <a:t>協力推動的一個新的網路</a:t>
            </a:r>
            <a:r>
              <a:rPr lang="zh-TW" altLang="en-US" dirty="0" smtClean="0"/>
              <a:t>標準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相較於原本的</a:t>
            </a:r>
            <a:r>
              <a:rPr lang="en-US" altLang="zh-TW" dirty="0"/>
              <a:t>HTML</a:t>
            </a:r>
            <a:r>
              <a:rPr lang="zh-TW" altLang="en-US" dirty="0"/>
              <a:t>標準，</a:t>
            </a:r>
            <a:r>
              <a:rPr lang="en-US" altLang="zh-TW" dirty="0"/>
              <a:t>HTML </a:t>
            </a:r>
            <a:r>
              <a:rPr lang="en-US" altLang="zh-TW" dirty="0" smtClean="0"/>
              <a:t>5</a:t>
            </a:r>
            <a:r>
              <a:rPr lang="zh-TW" altLang="en-US" dirty="0" smtClean="0"/>
              <a:t>最大</a:t>
            </a:r>
            <a:r>
              <a:rPr lang="zh-TW" altLang="en-US" dirty="0"/>
              <a:t>的特色在於提供許多新的標籤與</a:t>
            </a:r>
            <a:r>
              <a:rPr lang="zh-TW" altLang="en-US" dirty="0" smtClean="0"/>
              <a:t>應用</a:t>
            </a:r>
            <a:r>
              <a:rPr lang="zh-TW" altLang="en-US" dirty="0"/>
              <a:t>，將原本屬於網際網路外掛程式的特殊應用，透過標準化規範，加入至網頁</a:t>
            </a:r>
            <a:r>
              <a:rPr lang="zh-TW" altLang="en-US" dirty="0" smtClean="0"/>
              <a:t>標準中</a:t>
            </a:r>
            <a:r>
              <a:rPr lang="zh-TW" altLang="en-US" dirty="0"/>
              <a:t>，用以減少瀏覽器對於外掛程式的需求。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5-2-3	HTML 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3587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en-US" altLang="zh-TW" dirty="0" smtClean="0"/>
              <a:t>Flash</a:t>
            </a:r>
            <a:r>
              <a:rPr lang="zh-TW" altLang="en-US" dirty="0" smtClean="0"/>
              <a:t>元件</a:t>
            </a:r>
            <a:r>
              <a:rPr lang="zh-TW" altLang="en-US" dirty="0"/>
              <a:t>製作而成的網頁，如果沒有在瀏覽器中另外安裝</a:t>
            </a:r>
            <a:r>
              <a:rPr lang="en-US" altLang="zh-TW" dirty="0" err="1" smtClean="0"/>
              <a:t>FlashPlayer</a:t>
            </a:r>
            <a:r>
              <a:rPr lang="zh-TW" altLang="en-US" dirty="0" smtClean="0"/>
              <a:t>軟體</a:t>
            </a:r>
            <a:r>
              <a:rPr lang="zh-TW" altLang="en-US" dirty="0"/>
              <a:t>，是無法正常執行的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採用</a:t>
            </a:r>
            <a:r>
              <a:rPr lang="en-US" altLang="zh-TW" dirty="0"/>
              <a:t>HTML </a:t>
            </a:r>
            <a:r>
              <a:rPr lang="en-US" altLang="zh-TW" dirty="0" smtClean="0"/>
              <a:t>5</a:t>
            </a:r>
            <a:r>
              <a:rPr lang="zh-TW" altLang="en-US" dirty="0" smtClean="0"/>
              <a:t>為</a:t>
            </a:r>
            <a:r>
              <a:rPr lang="zh-TW" altLang="en-US" dirty="0"/>
              <a:t>標準的網頁可以將一些</a:t>
            </a:r>
            <a:r>
              <a:rPr lang="zh-TW" altLang="en-US" dirty="0" smtClean="0"/>
              <a:t>原本</a:t>
            </a:r>
            <a:r>
              <a:rPr lang="zh-TW" altLang="en-US" dirty="0"/>
              <a:t>需要</a:t>
            </a:r>
            <a:r>
              <a:rPr lang="en-US" altLang="zh-TW" dirty="0" smtClean="0"/>
              <a:t>Flash</a:t>
            </a:r>
            <a:r>
              <a:rPr lang="zh-TW" altLang="en-US" dirty="0" smtClean="0"/>
              <a:t>才能</a:t>
            </a:r>
            <a:r>
              <a:rPr lang="zh-TW" altLang="en-US" dirty="0"/>
              <a:t>製作的效果直接寫在網頁中，並由瀏覽器進行運算，如此一來</a:t>
            </a:r>
            <a:r>
              <a:rPr lang="zh-TW" altLang="en-US" dirty="0" smtClean="0"/>
              <a:t>，只要</a:t>
            </a:r>
            <a:r>
              <a:rPr lang="zh-TW" altLang="en-US" dirty="0"/>
              <a:t>瀏覽器支援</a:t>
            </a:r>
            <a:r>
              <a:rPr lang="en-US" altLang="zh-TW" dirty="0"/>
              <a:t>HTML 5</a:t>
            </a:r>
            <a:r>
              <a:rPr lang="zh-TW" altLang="en-US" dirty="0"/>
              <a:t>標準，就可以直接顯示網頁內容，而不需另外安裝程式。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5-2-3	HTML 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1412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cap="none" dirty="0" smtClean="0">
                <a:hlinkClick r:id="rId2" action="ppaction://hlinksldjump"/>
              </a:rPr>
              <a:t>5-3-1	 Firefox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3" action="ppaction://hlinksldjump"/>
              </a:rPr>
              <a:t>5-3-2	 Google Chrome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4" action="ppaction://hlinksldjump"/>
              </a:rPr>
              <a:t>5-3-3	 Opera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5" action="ppaction://hlinksldjump"/>
              </a:rPr>
              <a:t>5-3-4	 Safari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6" action="ppaction://hlinksldjump"/>
              </a:rPr>
              <a:t>5-3-5	 Microsoft Edge</a:t>
            </a:r>
            <a:endParaRPr lang="en-US" altLang="zh-TW" cap="none" dirty="0" smtClean="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5-3 網頁瀏覽器軟體</a:t>
            </a:r>
            <a:endParaRPr lang="zh-TW" altLang="en-US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80046-9331-4D58-94A5-CB9D66393ACB}" type="slidenum">
              <a:rPr lang="en-US" altLang="zh-TW" smtClean="0"/>
              <a:pPr/>
              <a:t>17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altLang="zh-TW" dirty="0" smtClean="0"/>
              <a:t>Firefox</a:t>
            </a:r>
            <a:r>
              <a:rPr lang="zh-TW" altLang="en-US" dirty="0" smtClean="0"/>
              <a:t>是一套</a:t>
            </a:r>
            <a:r>
              <a:rPr lang="zh-TW" altLang="en-US" dirty="0" smtClean="0">
                <a:solidFill>
                  <a:srgbClr val="C00000"/>
                </a:solidFill>
              </a:rPr>
              <a:t>免費</a:t>
            </a:r>
            <a:r>
              <a:rPr lang="zh-TW" altLang="en-US" dirty="0" smtClean="0"/>
              <a:t>的瀏覽器。</a:t>
            </a:r>
          </a:p>
          <a:p>
            <a:pPr eaLnBrk="1"/>
            <a:r>
              <a:rPr lang="zh-TW" altLang="en-US" dirty="0" smtClean="0"/>
              <a:t>由</a:t>
            </a:r>
            <a:r>
              <a:rPr lang="en-US" altLang="zh-TW" dirty="0" smtClean="0"/>
              <a:t>Mozilla Foundation</a:t>
            </a:r>
            <a:r>
              <a:rPr lang="zh-TW" altLang="en-US" dirty="0" smtClean="0"/>
              <a:t>基金會所開發。</a:t>
            </a:r>
          </a:p>
          <a:p>
            <a:pPr eaLnBrk="1"/>
            <a:r>
              <a:rPr lang="zh-TW" altLang="en-US" dirty="0" smtClean="0"/>
              <a:t>具有簡便的使用介面。</a:t>
            </a:r>
          </a:p>
          <a:p>
            <a:pPr eaLnBrk="1"/>
            <a:r>
              <a:rPr lang="zh-TW" altLang="en-US" dirty="0" smtClean="0"/>
              <a:t>還能安裝各式各樣的「擴充套件」。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5-3-1 Firefox</a:t>
            </a:r>
            <a:endParaRPr lang="en-US" altLang="zh-TW" dirty="0" smtClean="0"/>
          </a:p>
        </p:txBody>
      </p:sp>
      <p:pic>
        <p:nvPicPr>
          <p:cNvPr id="19461" name="Picture 5" descr="1277112227_Firef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2365" y="4221088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60" y="1398883"/>
            <a:ext cx="7652817" cy="473492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5-3-1 Firefox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1874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/>
            <a:r>
              <a:rPr lang="en-US" altLang="zh-TW" dirty="0" smtClean="0"/>
              <a:t>WWW</a:t>
            </a:r>
            <a:r>
              <a:rPr lang="zh-TW" altLang="en-US" dirty="0" smtClean="0"/>
              <a:t>與網際網路讓位於全世界各地的人們得以相互交流，大幅改變了人類的溝通方式，位於不同國家的人們可以透過</a:t>
            </a:r>
            <a:r>
              <a:rPr lang="en-US" altLang="zh-TW" dirty="0" smtClean="0"/>
              <a:t>WWW</a:t>
            </a:r>
            <a:r>
              <a:rPr lang="zh-TW" altLang="en-US" dirty="0" smtClean="0"/>
              <a:t>分享各類資訊，使得各種資訊的交流與傳遞達到前所未有的規模且影響深遠，而其應用也為人們的生活型態帶來許多改變。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 smtClean="0"/>
              <a:t>5-1 </a:t>
            </a:r>
            <a:r>
              <a:rPr lang="zh-TW" altLang="en-US" dirty="0" smtClean="0"/>
              <a:t>認識全球資訊網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pic>
        <p:nvPicPr>
          <p:cNvPr id="9" name="圖片 8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72" y="4797152"/>
            <a:ext cx="1265643" cy="1265643"/>
          </a:xfrm>
          <a:prstGeom prst="rect">
            <a:avLst/>
          </a:prstGeom>
        </p:spPr>
      </p:pic>
      <p:sp>
        <p:nvSpPr>
          <p:cNvPr id="10" name="圓角矩形圖說文字 9"/>
          <p:cNvSpPr/>
          <p:nvPr/>
        </p:nvSpPr>
        <p:spPr>
          <a:xfrm>
            <a:off x="1691681" y="5174584"/>
            <a:ext cx="3300012" cy="510778"/>
          </a:xfrm>
          <a:prstGeom prst="wedgeRoundRectCallout">
            <a:avLst>
              <a:gd name="adj1" fmla="val 61592"/>
              <a:gd name="adj2" fmla="val 17178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2400" b="1" dirty="0">
                <a:latin typeface="+mn-ea"/>
                <a:ea typeface="+mn-ea"/>
              </a:rPr>
              <a:t>什麼是全球資訊網影片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/>
            <a:r>
              <a:rPr lang="zh-TW" altLang="en-US" dirty="0" smtClean="0"/>
              <a:t>是一套</a:t>
            </a:r>
            <a:r>
              <a:rPr lang="zh-TW" altLang="en-US" dirty="0" smtClean="0">
                <a:solidFill>
                  <a:srgbClr val="C00000"/>
                </a:solidFill>
              </a:rPr>
              <a:t>免費</a:t>
            </a:r>
            <a:r>
              <a:rPr lang="zh-TW" altLang="en-US" dirty="0" smtClean="0"/>
              <a:t>的網頁瀏覽器。</a:t>
            </a:r>
          </a:p>
          <a:p>
            <a:r>
              <a:rPr lang="zh-TW" altLang="en-US" dirty="0" smtClean="0"/>
              <a:t>提供</a:t>
            </a:r>
            <a:r>
              <a:rPr lang="zh-TW" altLang="en-US" dirty="0"/>
              <a:t>了快速、簡單且安全的使用</a:t>
            </a:r>
            <a:r>
              <a:rPr lang="zh-TW" altLang="en-US" dirty="0" smtClean="0"/>
              <a:t>方式</a:t>
            </a:r>
            <a:r>
              <a:rPr lang="zh-TW" altLang="en-US" dirty="0"/>
              <a:t>，還具有許多實用的內建功能，例如：網址列的一體式搜尋</a:t>
            </a:r>
            <a:r>
              <a:rPr lang="zh-TW" altLang="en-US" dirty="0" smtClean="0"/>
              <a:t>、可</a:t>
            </a:r>
            <a:r>
              <a:rPr lang="zh-TW" altLang="en-US" dirty="0"/>
              <a:t>跟隨系統的黑暗主題、支援硬體多媒體按鈕、自動化的網頁</a:t>
            </a:r>
            <a:r>
              <a:rPr lang="zh-TW" altLang="en-US" dirty="0" smtClean="0"/>
              <a:t>全文</a:t>
            </a:r>
            <a:r>
              <a:rPr lang="zh-TW" altLang="en-US" dirty="0"/>
              <a:t>翻譯功能，還可以前往</a:t>
            </a:r>
            <a:r>
              <a:rPr lang="en-US" altLang="zh-TW" dirty="0" smtClean="0"/>
              <a:t>Chrome</a:t>
            </a:r>
            <a:r>
              <a:rPr lang="zh-TW" altLang="en-US" dirty="0" smtClean="0"/>
              <a:t>線</a:t>
            </a:r>
            <a:r>
              <a:rPr lang="zh-TW" altLang="en-US" dirty="0"/>
              <a:t>上應用程式商店，下載數</a:t>
            </a:r>
            <a:r>
              <a:rPr lang="zh-TW" altLang="en-US" dirty="0" smtClean="0"/>
              <a:t>千種</a:t>
            </a:r>
            <a:r>
              <a:rPr lang="zh-TW" altLang="en-US" dirty="0"/>
              <a:t>應用程式、擴充功能等。</a:t>
            </a:r>
            <a:endParaRPr lang="zh-TW" altLang="en-US" dirty="0" smtClean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5-3-2 Google Chrome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168" y="5472608"/>
            <a:ext cx="1340768" cy="134076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提供</a:t>
            </a:r>
            <a:r>
              <a:rPr lang="zh-TW" altLang="en-US" dirty="0"/>
              <a:t>了加強帳號密碼安全防護，例如：讓</a:t>
            </a:r>
            <a:r>
              <a:rPr lang="zh-TW" altLang="en-US" dirty="0" smtClean="0"/>
              <a:t>使用者封鎖網站</a:t>
            </a:r>
            <a:r>
              <a:rPr lang="en-US" altLang="zh-TW" dirty="0" smtClean="0"/>
              <a:t>Cookies</a:t>
            </a:r>
            <a:r>
              <a:rPr lang="zh-TW" altLang="en-US" dirty="0" smtClean="0"/>
              <a:t>以及</a:t>
            </a:r>
            <a:r>
              <a:rPr lang="zh-TW" altLang="en-US" dirty="0"/>
              <a:t>防止網站蒐集瀏覽器數位指紋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例如</a:t>
            </a:r>
            <a:r>
              <a:rPr lang="zh-TW" altLang="en-US" dirty="0"/>
              <a:t>用視窗大小、解析度來</a:t>
            </a:r>
            <a:r>
              <a:rPr lang="zh-TW" altLang="en-US" dirty="0" smtClean="0"/>
              <a:t>追蹤</a:t>
            </a:r>
            <a:r>
              <a:rPr lang="zh-TW" altLang="en-US" dirty="0"/>
              <a:t>用戶</a:t>
            </a:r>
            <a:r>
              <a:rPr lang="en-US" altLang="zh-TW" dirty="0" smtClean="0"/>
              <a:t>)</a:t>
            </a:r>
            <a:r>
              <a:rPr lang="zh-TW" altLang="en-US" dirty="0" smtClean="0"/>
              <a:t>技術。</a:t>
            </a:r>
            <a:endParaRPr lang="en-US" altLang="zh-TW" dirty="0" smtClean="0"/>
          </a:p>
          <a:p>
            <a:r>
              <a:rPr lang="zh-TW" altLang="en-US" dirty="0" smtClean="0"/>
              <a:t>提供</a:t>
            </a:r>
            <a:r>
              <a:rPr lang="zh-TW" altLang="en-US" dirty="0"/>
              <a:t>了桌面版</a:t>
            </a:r>
            <a:r>
              <a:rPr lang="en-US" altLang="zh-TW" dirty="0"/>
              <a:t>(Windows</a:t>
            </a:r>
            <a:r>
              <a:rPr lang="zh-TW" altLang="en-US" dirty="0"/>
              <a:t>、</a:t>
            </a:r>
            <a:r>
              <a:rPr lang="en-US" altLang="zh-TW" dirty="0" err="1" smtClean="0"/>
              <a:t>masOS</a:t>
            </a:r>
            <a:r>
              <a:rPr lang="zh-TW" altLang="en-US" dirty="0" smtClean="0"/>
              <a:t>及</a:t>
            </a:r>
            <a:r>
              <a:rPr lang="en-US" altLang="zh-TW" dirty="0"/>
              <a:t>Linux </a:t>
            </a:r>
            <a:r>
              <a:rPr lang="zh-TW" altLang="en-US" dirty="0"/>
              <a:t>系統</a:t>
            </a:r>
            <a:r>
              <a:rPr lang="en-US" altLang="zh-TW" dirty="0" smtClean="0"/>
              <a:t>)</a:t>
            </a:r>
            <a:r>
              <a:rPr lang="zh-TW" altLang="en-US" dirty="0" smtClean="0"/>
              <a:t>及</a:t>
            </a:r>
            <a:r>
              <a:rPr lang="zh-TW" altLang="en-US" dirty="0"/>
              <a:t>行動裝置</a:t>
            </a:r>
            <a:r>
              <a:rPr lang="zh-TW" altLang="en-US" dirty="0" smtClean="0"/>
              <a:t>版</a:t>
            </a:r>
            <a:r>
              <a:rPr lang="en-US" altLang="zh-TW" dirty="0" smtClean="0"/>
              <a:t>(</a:t>
            </a:r>
            <a:r>
              <a:rPr lang="en-US" altLang="zh-TW" dirty="0"/>
              <a:t>iOS</a:t>
            </a:r>
            <a:r>
              <a:rPr lang="zh-TW" altLang="en-US" dirty="0"/>
              <a:t>、</a:t>
            </a:r>
            <a:r>
              <a:rPr lang="en-US" altLang="zh-TW" dirty="0"/>
              <a:t>Android</a:t>
            </a:r>
            <a:r>
              <a:rPr lang="en-US" altLang="zh-TW" dirty="0" smtClean="0"/>
              <a:t>)</a:t>
            </a:r>
            <a:r>
              <a:rPr lang="zh-TW" altLang="en-US" dirty="0" smtClean="0"/>
              <a:t>版本</a:t>
            </a:r>
            <a:r>
              <a:rPr lang="zh-TW" altLang="en-US" dirty="0"/>
              <a:t>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5-3-2 Google Chrome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3607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456101"/>
            <a:ext cx="7681912" cy="462048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5-3-2 Google Chrome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4161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zh-TW" altLang="en-US" dirty="0" smtClean="0"/>
              <a:t>是一套</a:t>
            </a:r>
            <a:r>
              <a:rPr lang="zh-TW" altLang="en-US" dirty="0" smtClean="0">
                <a:solidFill>
                  <a:srgbClr val="C00000"/>
                </a:solidFill>
              </a:rPr>
              <a:t>免費</a:t>
            </a:r>
            <a:r>
              <a:rPr lang="zh-TW" altLang="en-US" dirty="0" smtClean="0"/>
              <a:t>的網頁瀏覽器。</a:t>
            </a:r>
          </a:p>
          <a:p>
            <a:pPr eaLnBrk="1"/>
            <a:r>
              <a:rPr lang="zh-TW" altLang="en-US" dirty="0" smtClean="0"/>
              <a:t>挪威</a:t>
            </a:r>
            <a:r>
              <a:rPr lang="en-US" altLang="zh-TW" dirty="0" smtClean="0"/>
              <a:t>Opera</a:t>
            </a:r>
            <a:r>
              <a:rPr lang="zh-TW" altLang="en-US" dirty="0" smtClean="0"/>
              <a:t>軟體公司所開發製作的瀏覽器。</a:t>
            </a:r>
          </a:p>
          <a:p>
            <a:pPr eaLnBrk="1"/>
            <a:r>
              <a:rPr lang="zh-TW" altLang="en-US" dirty="0" smtClean="0"/>
              <a:t>體積小、耗用系統資源少，免費。</a:t>
            </a:r>
          </a:p>
          <a:p>
            <a:pPr eaLnBrk="1"/>
            <a:r>
              <a:rPr lang="zh-TW" altLang="en-US" dirty="0" smtClean="0"/>
              <a:t>能一次開多個視窗而不佔系統資源，使瀏覽速度增加。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5-3-3 Opera</a:t>
            </a:r>
          </a:p>
        </p:txBody>
      </p:sp>
      <p:pic>
        <p:nvPicPr>
          <p:cNvPr id="23557" name="Picture 4" descr="1291188022_Ope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3216" y="4717182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509" y="1350968"/>
            <a:ext cx="7657319" cy="483075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5-3-3 Opera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40941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zh-TW" altLang="en-US" dirty="0" smtClean="0"/>
              <a:t>是一套</a:t>
            </a:r>
            <a:r>
              <a:rPr lang="zh-TW" altLang="en-US" dirty="0" smtClean="0">
                <a:solidFill>
                  <a:srgbClr val="C00000"/>
                </a:solidFill>
              </a:rPr>
              <a:t>免費</a:t>
            </a:r>
            <a:r>
              <a:rPr lang="zh-TW" altLang="en-US" dirty="0" smtClean="0"/>
              <a:t>的網頁瀏覽器，由蘋果公司所開發。內建於</a:t>
            </a:r>
            <a:r>
              <a:rPr lang="en-US" altLang="zh-TW" dirty="0" smtClean="0"/>
              <a:t>Mac OS X</a:t>
            </a:r>
            <a:r>
              <a:rPr lang="zh-TW" altLang="en-US" dirty="0" smtClean="0"/>
              <a:t>、</a:t>
            </a:r>
            <a:r>
              <a:rPr lang="en-US" altLang="zh-TW" dirty="0" smtClean="0"/>
              <a:t>iPad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iPhone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iPod touch</a:t>
            </a:r>
            <a:r>
              <a:rPr lang="zh-TW" altLang="en-US" dirty="0" smtClean="0"/>
              <a:t>等裝置中。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5-3-4 Safari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9412" y="2866378"/>
            <a:ext cx="6593207" cy="34429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內建於</a:t>
            </a:r>
            <a:r>
              <a:rPr lang="en-US" altLang="zh-TW" dirty="0" smtClean="0"/>
              <a:t>Windows </a:t>
            </a:r>
            <a:r>
              <a:rPr lang="en-US" altLang="zh-TW" dirty="0"/>
              <a:t>10</a:t>
            </a:r>
            <a:r>
              <a:rPr lang="zh-TW" altLang="en-US" dirty="0"/>
              <a:t>作業系統</a:t>
            </a:r>
            <a:r>
              <a:rPr lang="zh-TW" altLang="en-US" dirty="0" smtClean="0"/>
              <a:t>中。</a:t>
            </a:r>
            <a:endParaRPr lang="en-US" altLang="zh-TW" dirty="0" smtClean="0"/>
          </a:p>
          <a:p>
            <a:r>
              <a:rPr lang="zh-TW" altLang="en-US" dirty="0" smtClean="0"/>
              <a:t>採用</a:t>
            </a:r>
            <a:r>
              <a:rPr lang="en-US" altLang="zh-TW" dirty="0" smtClean="0"/>
              <a:t>Chromium</a:t>
            </a:r>
            <a:r>
              <a:rPr lang="zh-TW" altLang="en-US" dirty="0" smtClean="0"/>
              <a:t>為</a:t>
            </a:r>
            <a:r>
              <a:rPr lang="zh-TW" altLang="en-US" dirty="0"/>
              <a:t>核心</a:t>
            </a:r>
            <a:r>
              <a:rPr lang="zh-TW" altLang="en-US" dirty="0" smtClean="0"/>
              <a:t>，能與</a:t>
            </a:r>
            <a:r>
              <a:rPr lang="en-US" altLang="zh-TW" dirty="0" smtClean="0"/>
              <a:t>Google Chrome</a:t>
            </a:r>
            <a:r>
              <a:rPr lang="zh-TW" altLang="en-US" dirty="0" smtClean="0"/>
              <a:t>的</a:t>
            </a:r>
            <a:r>
              <a:rPr lang="zh-TW" altLang="en-US" dirty="0"/>
              <a:t>擴充程式相容。</a:t>
            </a:r>
          </a:p>
          <a:p>
            <a:r>
              <a:rPr lang="zh-TW" altLang="en-US" dirty="0" smtClean="0"/>
              <a:t>內建</a:t>
            </a:r>
            <a:r>
              <a:rPr lang="en-US" altLang="zh-TW" dirty="0" smtClean="0"/>
              <a:t>Bing</a:t>
            </a:r>
            <a:r>
              <a:rPr lang="zh-TW" altLang="en-US" dirty="0"/>
              <a:t>搜尋，可以使用</a:t>
            </a:r>
            <a:r>
              <a:rPr lang="en-US" altLang="zh-TW" dirty="0"/>
              <a:t>Bing </a:t>
            </a:r>
            <a:r>
              <a:rPr lang="zh-TW" altLang="en-US" dirty="0"/>
              <a:t>每日圖片當新頁籤的背景圖</a:t>
            </a:r>
            <a:r>
              <a:rPr lang="zh-TW" altLang="en-US" dirty="0" smtClean="0"/>
              <a:t>，還</a:t>
            </a:r>
            <a:r>
              <a:rPr lang="zh-TW" altLang="en-US" dirty="0"/>
              <a:t>可以使用</a:t>
            </a:r>
            <a:r>
              <a:rPr lang="en-US" altLang="zh-TW" dirty="0"/>
              <a:t>Microsoft News</a:t>
            </a:r>
            <a:r>
              <a:rPr lang="zh-TW" altLang="en-US" dirty="0"/>
              <a:t>編輯個人化新聞。</a:t>
            </a:r>
            <a:r>
              <a:rPr lang="en-US" altLang="zh-TW" dirty="0"/>
              <a:t>Microsoft Edge</a:t>
            </a:r>
            <a:r>
              <a:rPr lang="zh-TW" altLang="en-US" dirty="0"/>
              <a:t>可在</a:t>
            </a:r>
            <a:r>
              <a:rPr lang="en-US" altLang="zh-TW" dirty="0"/>
              <a:t>Windows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macOS</a:t>
            </a:r>
            <a:r>
              <a:rPr lang="zh-TW" altLang="en-US" dirty="0"/>
              <a:t>、</a:t>
            </a:r>
            <a:r>
              <a:rPr lang="en-US" altLang="zh-TW" dirty="0"/>
              <a:t>iOS </a:t>
            </a:r>
            <a:r>
              <a:rPr lang="zh-TW" altLang="en-US" dirty="0"/>
              <a:t>和</a:t>
            </a:r>
            <a:r>
              <a:rPr lang="en-US" altLang="zh-TW" dirty="0" smtClean="0"/>
              <a:t>Android</a:t>
            </a:r>
            <a:r>
              <a:rPr lang="zh-TW" altLang="en-US" dirty="0" smtClean="0"/>
              <a:t>版本</a:t>
            </a:r>
            <a:r>
              <a:rPr lang="zh-TW" altLang="en-US" dirty="0"/>
              <a:t>上使用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5-3-5 Microsoft </a:t>
            </a:r>
            <a:r>
              <a:rPr lang="en-US" altLang="zh-TW" dirty="0"/>
              <a:t>Edge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8" y="5161908"/>
            <a:ext cx="1238326" cy="1321206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9297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379" y="1428212"/>
            <a:ext cx="7363579" cy="4676264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5-3-5 Microsoft Edge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5562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>
          <a:xfrm>
            <a:off x="611560" y="2060848"/>
            <a:ext cx="7543800" cy="2592288"/>
          </a:xfrm>
        </p:spPr>
        <p:txBody>
          <a:bodyPr numCol="2">
            <a:normAutofit/>
          </a:bodyPr>
          <a:lstStyle/>
          <a:p>
            <a:r>
              <a:rPr lang="en-US" altLang="zh-TW" dirty="0">
                <a:hlinkClick r:id="rId2" action="ppaction://hlinksldjump"/>
              </a:rPr>
              <a:t>5-4-1	</a:t>
            </a:r>
            <a:r>
              <a:rPr lang="en-US" altLang="zh-TW" dirty="0" smtClean="0">
                <a:hlinkClick r:id="rId2" action="ppaction://hlinksldjump"/>
              </a:rPr>
              <a:t> </a:t>
            </a:r>
            <a:r>
              <a:rPr lang="zh-TW" altLang="en-US" dirty="0" smtClean="0">
                <a:hlinkClick r:id="rId2" action="ppaction://hlinksldjump"/>
              </a:rPr>
              <a:t>網站</a:t>
            </a:r>
            <a:r>
              <a:rPr lang="zh-TW" altLang="en-US" dirty="0">
                <a:hlinkClick r:id="rId2" action="ppaction://hlinksldjump"/>
              </a:rPr>
              <a:t>的</a:t>
            </a:r>
            <a:r>
              <a:rPr lang="zh-TW" altLang="en-US" dirty="0" smtClean="0">
                <a:hlinkClick r:id="rId2" action="ppaction://hlinksldjump"/>
              </a:rPr>
              <a:t>規劃</a:t>
            </a:r>
            <a:endParaRPr lang="en-US" altLang="zh-TW" dirty="0"/>
          </a:p>
          <a:p>
            <a:r>
              <a:rPr lang="en-US" altLang="zh-TW" dirty="0">
                <a:hlinkClick r:id="rId3" action="ppaction://hlinksldjump"/>
              </a:rPr>
              <a:t>5-4-2	</a:t>
            </a:r>
            <a:r>
              <a:rPr lang="en-US" altLang="zh-TW" dirty="0" smtClean="0">
                <a:hlinkClick r:id="rId3" action="ppaction://hlinksldjump"/>
              </a:rPr>
              <a:t> </a:t>
            </a:r>
            <a:r>
              <a:rPr lang="zh-TW" altLang="en-US" dirty="0" smtClean="0">
                <a:hlinkClick r:id="rId3" action="ppaction://hlinksldjump"/>
              </a:rPr>
              <a:t>網站</a:t>
            </a:r>
            <a:r>
              <a:rPr lang="zh-TW" altLang="en-US" dirty="0">
                <a:hlinkClick r:id="rId3" action="ppaction://hlinksldjump"/>
              </a:rPr>
              <a:t>設計</a:t>
            </a:r>
            <a:r>
              <a:rPr lang="zh-TW" altLang="en-US" dirty="0" smtClean="0">
                <a:hlinkClick r:id="rId3" action="ppaction://hlinksldjump"/>
              </a:rPr>
              <a:t>流程</a:t>
            </a:r>
            <a:endParaRPr lang="en-US" altLang="zh-TW" dirty="0" smtClean="0"/>
          </a:p>
          <a:p>
            <a:r>
              <a:rPr lang="en-US" altLang="zh-TW" dirty="0" smtClean="0">
                <a:hlinkClick r:id="rId4" action="ppaction://hlinksldjump"/>
              </a:rPr>
              <a:t>5-4-3</a:t>
            </a:r>
            <a:r>
              <a:rPr lang="en-US" altLang="zh-TW" dirty="0">
                <a:hlinkClick r:id="rId4" action="ppaction://hlinksldjump"/>
              </a:rPr>
              <a:t>	</a:t>
            </a:r>
            <a:r>
              <a:rPr lang="en-US" altLang="zh-TW" dirty="0" smtClean="0">
                <a:hlinkClick r:id="rId4" action="ppaction://hlinksldjump"/>
              </a:rPr>
              <a:t> </a:t>
            </a:r>
            <a:r>
              <a:rPr lang="zh-TW" altLang="en-US" dirty="0" smtClean="0">
                <a:hlinkClick r:id="rId4" action="ppaction://hlinksldjump"/>
              </a:rPr>
              <a:t>網頁</a:t>
            </a:r>
            <a:r>
              <a:rPr lang="zh-TW" altLang="en-US" dirty="0">
                <a:hlinkClick r:id="rId4" action="ppaction://hlinksldjump"/>
              </a:rPr>
              <a:t>運作</a:t>
            </a:r>
            <a:r>
              <a:rPr lang="zh-TW" altLang="en-US" dirty="0" smtClean="0">
                <a:hlinkClick r:id="rId4" action="ppaction://hlinksldjump"/>
              </a:rPr>
              <a:t>原則</a:t>
            </a:r>
            <a:endParaRPr lang="en-US" altLang="zh-TW" dirty="0"/>
          </a:p>
          <a:p>
            <a:r>
              <a:rPr lang="en-US" altLang="zh-TW" dirty="0">
                <a:hlinkClick r:id="rId5" action="ppaction://hlinksldjump"/>
              </a:rPr>
              <a:t>5-4-4	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zh-TW" altLang="en-US" dirty="0" smtClean="0">
                <a:hlinkClick r:id="rId5" action="ppaction://hlinksldjump"/>
              </a:rPr>
              <a:t>網頁</a:t>
            </a:r>
            <a:r>
              <a:rPr lang="zh-TW" altLang="en-US" dirty="0">
                <a:hlinkClick r:id="rId5" action="ppaction://hlinksldjump"/>
              </a:rPr>
              <a:t>製作</a:t>
            </a:r>
            <a:r>
              <a:rPr lang="zh-TW" altLang="en-US" dirty="0" smtClean="0">
                <a:hlinkClick r:id="rId5" action="ppaction://hlinksldjump"/>
              </a:rPr>
              <a:t>軟體</a:t>
            </a:r>
            <a:endParaRPr lang="en-US" altLang="zh-TW" dirty="0"/>
          </a:p>
          <a:p>
            <a:r>
              <a:rPr lang="en-US" altLang="zh-TW" dirty="0">
                <a:hlinkClick r:id="rId6" action="ppaction://hlinksldjump"/>
              </a:rPr>
              <a:t>5-4-5	</a:t>
            </a:r>
            <a:r>
              <a:rPr lang="en-US" altLang="zh-TW" dirty="0" smtClean="0">
                <a:hlinkClick r:id="rId6" action="ppaction://hlinksldjump"/>
              </a:rPr>
              <a:t> </a:t>
            </a:r>
            <a:r>
              <a:rPr lang="zh-TW" altLang="en-US" dirty="0" smtClean="0">
                <a:hlinkClick r:id="rId6" action="ppaction://hlinksldjump"/>
              </a:rPr>
              <a:t>響應</a:t>
            </a:r>
            <a:r>
              <a:rPr lang="zh-TW" altLang="en-US" dirty="0">
                <a:hlinkClick r:id="rId6" action="ppaction://hlinksldjump"/>
              </a:rPr>
              <a:t>式網頁</a:t>
            </a:r>
            <a:r>
              <a:rPr lang="zh-TW" altLang="en-US" dirty="0" smtClean="0">
                <a:hlinkClick r:id="rId6" action="ppaction://hlinksldjump"/>
              </a:rPr>
              <a:t>設計</a:t>
            </a:r>
            <a:endParaRPr lang="en-US" altLang="zh-TW" dirty="0"/>
          </a:p>
          <a:p>
            <a:r>
              <a:rPr lang="en-US" altLang="zh-TW" dirty="0">
                <a:hlinkClick r:id="rId7" action="ppaction://hlinksldjump"/>
              </a:rPr>
              <a:t>5-4-6	</a:t>
            </a:r>
            <a:r>
              <a:rPr lang="en-US" altLang="zh-TW" dirty="0" smtClean="0">
                <a:hlinkClick r:id="rId7" action="ppaction://hlinksldjump"/>
              </a:rPr>
              <a:t> </a:t>
            </a:r>
            <a:r>
              <a:rPr lang="zh-TW" altLang="en-US" dirty="0" smtClean="0">
                <a:hlinkClick r:id="rId7" action="ppaction://hlinksldjump"/>
              </a:rPr>
              <a:t>新</a:t>
            </a:r>
            <a:r>
              <a:rPr lang="zh-TW" altLang="en-US" dirty="0">
                <a:hlinkClick r:id="rId7" action="ppaction://hlinksldjump"/>
              </a:rPr>
              <a:t>型態網路</a:t>
            </a:r>
            <a:r>
              <a:rPr lang="zh-TW" altLang="en-US" dirty="0" smtClean="0">
                <a:hlinkClick r:id="rId7" action="ppaction://hlinksldjump"/>
              </a:rPr>
              <a:t>平台</a:t>
            </a:r>
            <a:endParaRPr lang="en-US" altLang="zh-TW" dirty="0"/>
          </a:p>
          <a:p>
            <a:r>
              <a:rPr lang="en-US" altLang="zh-TW" dirty="0">
                <a:hlinkClick r:id="rId8" action="ppaction://hlinksldjump"/>
              </a:rPr>
              <a:t>5-4-7	</a:t>
            </a:r>
            <a:r>
              <a:rPr lang="en-US" altLang="zh-TW" dirty="0" smtClean="0">
                <a:hlinkClick r:id="rId8" action="ppaction://hlinksldjump"/>
              </a:rPr>
              <a:t> </a:t>
            </a:r>
            <a:r>
              <a:rPr lang="zh-TW" altLang="en-US" dirty="0" smtClean="0">
                <a:hlinkClick r:id="rId8" action="ppaction://hlinksldjump"/>
              </a:rPr>
              <a:t>網頁</a:t>
            </a:r>
            <a:r>
              <a:rPr lang="zh-TW" altLang="en-US" dirty="0">
                <a:hlinkClick r:id="rId8" action="ppaction://hlinksldjump"/>
              </a:rPr>
              <a:t>程式</a:t>
            </a:r>
            <a:r>
              <a:rPr lang="zh-TW" altLang="en-US" dirty="0" smtClean="0">
                <a:hlinkClick r:id="rId8" action="ppaction://hlinksldjump"/>
              </a:rPr>
              <a:t>語言</a:t>
            </a:r>
            <a:endParaRPr lang="en-US" altLang="zh-TW" dirty="0"/>
          </a:p>
          <a:p>
            <a:r>
              <a:rPr lang="en-US" altLang="zh-TW" dirty="0">
                <a:hlinkClick r:id="rId9" action="ppaction://hlinksldjump"/>
              </a:rPr>
              <a:t>5-4-8	</a:t>
            </a:r>
            <a:r>
              <a:rPr lang="en-US" altLang="zh-TW" dirty="0" smtClean="0">
                <a:hlinkClick r:id="rId9" action="ppaction://hlinksldjump"/>
              </a:rPr>
              <a:t> </a:t>
            </a:r>
            <a:r>
              <a:rPr lang="zh-TW" altLang="en-US" dirty="0" smtClean="0">
                <a:hlinkClick r:id="rId9" action="ppaction://hlinksldjump"/>
              </a:rPr>
              <a:t>免費</a:t>
            </a:r>
            <a:r>
              <a:rPr lang="zh-TW" altLang="en-US" dirty="0">
                <a:hlinkClick r:id="rId9" action="ppaction://hlinksldjump"/>
              </a:rPr>
              <a:t>網頁空間架站平台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5-4 </a:t>
            </a:r>
            <a:r>
              <a:rPr lang="zh-TW" altLang="en-US" dirty="0" smtClean="0"/>
              <a:t>網頁設計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780046-9331-4D58-94A5-CB9D66393ACB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1378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網站是指多個網頁的集合，由單一頁面進行存取，形成一個資訊平台，可以</a:t>
            </a:r>
            <a:r>
              <a:rPr lang="zh-TW" altLang="en-US" dirty="0" smtClean="0"/>
              <a:t>讓團隊</a:t>
            </a:r>
            <a:r>
              <a:rPr lang="zh-TW" altLang="en-US" dirty="0"/>
              <a:t>或個人透過它來展示各種資訊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瀏覽</a:t>
            </a:r>
            <a:r>
              <a:rPr lang="zh-TW" altLang="en-US" dirty="0"/>
              <a:t>網站時，進入網站所看到的第一個網頁</a:t>
            </a:r>
            <a:r>
              <a:rPr lang="zh-TW" altLang="en-US" dirty="0" smtClean="0"/>
              <a:t>畫面</a:t>
            </a:r>
            <a:r>
              <a:rPr lang="zh-TW" altLang="en-US" dirty="0"/>
              <a:t>，稱為</a:t>
            </a:r>
            <a:r>
              <a:rPr lang="zh-TW" altLang="en-US" dirty="0">
                <a:solidFill>
                  <a:srgbClr val="C00000"/>
                </a:solidFill>
              </a:rPr>
              <a:t>首頁</a:t>
            </a:r>
            <a:r>
              <a:rPr lang="en-US" altLang="zh-TW" dirty="0" smtClean="0"/>
              <a:t>(Homepage</a:t>
            </a:r>
            <a:r>
              <a:rPr lang="en-US" altLang="zh-TW" dirty="0"/>
              <a:t>)</a:t>
            </a:r>
            <a:r>
              <a:rPr lang="zh-TW" altLang="en-US" dirty="0"/>
              <a:t>，倘若將網站比喻成一棟大樓，那麼「首頁」就如同是</a:t>
            </a:r>
            <a:r>
              <a:rPr lang="zh-TW" altLang="en-US" dirty="0" smtClean="0"/>
              <a:t>大樓</a:t>
            </a:r>
            <a:r>
              <a:rPr lang="zh-TW" altLang="en-US" dirty="0"/>
              <a:t>的大門</a:t>
            </a:r>
            <a:r>
              <a:rPr lang="zh-TW" altLang="en-US" dirty="0" smtClean="0"/>
              <a:t>。進入</a:t>
            </a:r>
            <a:r>
              <a:rPr lang="zh-TW" altLang="en-US" dirty="0"/>
              <a:t>大門後，想必一定會選擇去某一樓某一個房間，而這些可提供</a:t>
            </a:r>
            <a:r>
              <a:rPr lang="zh-TW" altLang="en-US" dirty="0" smtClean="0"/>
              <a:t>瀏覽的</a:t>
            </a:r>
            <a:r>
              <a:rPr lang="zh-TW" altLang="en-US" dirty="0"/>
              <a:t>地方，就稱為</a:t>
            </a:r>
            <a:r>
              <a:rPr lang="zh-TW" altLang="en-US" dirty="0">
                <a:solidFill>
                  <a:srgbClr val="C00000"/>
                </a:solidFill>
              </a:rPr>
              <a:t>網頁</a:t>
            </a:r>
            <a:r>
              <a:rPr lang="en-US" altLang="zh-TW" dirty="0" smtClean="0"/>
              <a:t>(Web </a:t>
            </a:r>
            <a:r>
              <a:rPr lang="en-US" altLang="zh-TW" dirty="0"/>
              <a:t>page)</a:t>
            </a:r>
            <a:r>
              <a:rPr lang="zh-TW" altLang="en-US" dirty="0"/>
              <a:t>，頁面間以超連結</a:t>
            </a:r>
            <a:r>
              <a:rPr lang="zh-TW" altLang="en-US" dirty="0" smtClean="0"/>
              <a:t>連接。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5-4-1	</a:t>
            </a:r>
            <a:r>
              <a:rPr lang="zh-TW" altLang="en-US" dirty="0"/>
              <a:t>網站的規劃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93693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人們</a:t>
            </a:r>
            <a:r>
              <a:rPr lang="zh-TW" altLang="en-US" dirty="0"/>
              <a:t>可以不用親臨圖書館，只要透過圖書館網站，便可查詢其館藏資訊並存取其提供的電子期刊等數位資源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還</a:t>
            </a:r>
            <a:r>
              <a:rPr lang="zh-TW" altLang="en-US" dirty="0"/>
              <a:t>可以</a:t>
            </a:r>
            <a:r>
              <a:rPr lang="zh-TW" altLang="en-US" dirty="0" smtClean="0"/>
              <a:t>透過</a:t>
            </a:r>
            <a:r>
              <a:rPr lang="en-US" altLang="zh-TW" dirty="0"/>
              <a:t>WWW</a:t>
            </a:r>
            <a:r>
              <a:rPr lang="zh-TW" altLang="en-US" dirty="0"/>
              <a:t>迅速獲得許多有用的資訊，例如</a:t>
            </a:r>
            <a:r>
              <a:rPr lang="zh-TW" altLang="en-US" dirty="0" smtClean="0"/>
              <a:t>：疫情資訊、</a:t>
            </a:r>
            <a:r>
              <a:rPr lang="zh-TW" altLang="en-US" dirty="0"/>
              <a:t>電子地圖街景服務、</a:t>
            </a:r>
            <a:r>
              <a:rPr lang="zh-TW" altLang="en-US" dirty="0" smtClean="0"/>
              <a:t>百科全書</a:t>
            </a:r>
            <a:r>
              <a:rPr lang="zh-TW" altLang="en-US" dirty="0"/>
              <a:t>等。</a:t>
            </a:r>
            <a:endParaRPr lang="zh-TW" altLang="en-US" dirty="0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 smtClean="0"/>
              <a:t>5-1 </a:t>
            </a:r>
            <a:r>
              <a:rPr lang="zh-TW" altLang="en-US" dirty="0" smtClean="0"/>
              <a:t>認識全球資訊網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4496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390" y="2089798"/>
            <a:ext cx="7361558" cy="335309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5-4-1	</a:t>
            </a:r>
            <a:r>
              <a:rPr lang="zh-TW" altLang="en-US" dirty="0"/>
              <a:t>網站的規劃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403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網站可以是由單一的、或是許多的「網頁」所構成，「網頁」可以說是網站</a:t>
            </a:r>
            <a:r>
              <a:rPr lang="zh-TW" altLang="en-US" dirty="0" smtClean="0"/>
              <a:t>的基本</a:t>
            </a:r>
            <a:r>
              <a:rPr lang="zh-TW" altLang="en-US" dirty="0"/>
              <a:t>單位，而網站也是許多網頁的</a:t>
            </a:r>
            <a:r>
              <a:rPr lang="zh-TW" altLang="en-US" dirty="0" smtClean="0"/>
              <a:t>集合。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5-4-1	</a:t>
            </a:r>
            <a:r>
              <a:rPr lang="zh-TW" altLang="en-US" dirty="0"/>
              <a:t>網站的規劃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068960"/>
            <a:ext cx="8116003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35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1378" y="1295400"/>
            <a:ext cx="4887581" cy="494188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5-4-2	</a:t>
            </a:r>
            <a:r>
              <a:rPr lang="zh-TW" altLang="en-US" dirty="0"/>
              <a:t>網站設計流程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1896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當</a:t>
            </a:r>
            <a:r>
              <a:rPr lang="zh-TW" altLang="en-US" dirty="0"/>
              <a:t>我們製作好網頁及相關檔案後，會先將整個網站發行到</a:t>
            </a:r>
            <a:r>
              <a:rPr lang="zh-TW" altLang="en-US" dirty="0">
                <a:solidFill>
                  <a:srgbClr val="C00000"/>
                </a:solidFill>
              </a:rPr>
              <a:t>網頁伺服器</a:t>
            </a:r>
            <a:r>
              <a:rPr lang="en-US" altLang="zh-TW" dirty="0"/>
              <a:t>(Web Server</a:t>
            </a:r>
            <a:r>
              <a:rPr lang="en-US" altLang="zh-TW" dirty="0" smtClean="0"/>
              <a:t>)</a:t>
            </a:r>
            <a:r>
              <a:rPr lang="zh-TW" altLang="en-US" dirty="0" smtClean="0"/>
              <a:t>上</a:t>
            </a:r>
            <a:r>
              <a:rPr lang="zh-TW" altLang="en-US" dirty="0"/>
              <a:t>。網頁伺服器是用來存放網頁，並提供瀏覽服務的伺服器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當</a:t>
            </a:r>
            <a:r>
              <a:rPr lang="zh-TW" altLang="en-US" dirty="0"/>
              <a:t>瀏覽者想要瀏覽</a:t>
            </a:r>
            <a:r>
              <a:rPr lang="zh-TW" altLang="en-US" dirty="0" smtClean="0"/>
              <a:t>某個</a:t>
            </a:r>
            <a:r>
              <a:rPr lang="zh-TW" altLang="en-US" dirty="0"/>
              <a:t>網頁，就會經由瀏覽器軟體，向網頁伺服器提出瀏覽要求，網頁伺服器再將對應</a:t>
            </a:r>
            <a:r>
              <a:rPr lang="zh-TW" altLang="en-US" dirty="0" smtClean="0"/>
              <a:t>的網頁</a:t>
            </a:r>
            <a:r>
              <a:rPr lang="zh-TW" altLang="en-US" dirty="0"/>
              <a:t>傳回至瀏覽者的瀏覽器上。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5-4-3	</a:t>
            </a:r>
            <a:r>
              <a:rPr lang="zh-TW" altLang="en-US" dirty="0"/>
              <a:t>網頁運作原則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9297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2070298"/>
            <a:ext cx="7681912" cy="339209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5-4-3	</a:t>
            </a:r>
            <a:r>
              <a:rPr lang="zh-TW" altLang="en-US" dirty="0"/>
              <a:t>網頁運作原則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3272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網頁主要是由</a:t>
            </a:r>
            <a:r>
              <a:rPr lang="en-US" altLang="zh-TW" dirty="0"/>
              <a:t>HTML</a:t>
            </a:r>
            <a:r>
              <a:rPr lang="zh-TW" altLang="en-US" dirty="0"/>
              <a:t>構成的，早期在設計網頁時，必須熟記所有的</a:t>
            </a:r>
            <a:r>
              <a:rPr lang="en-US" altLang="zh-TW" dirty="0"/>
              <a:t>HTML</a:t>
            </a:r>
            <a:r>
              <a:rPr lang="zh-TW" altLang="en-US" dirty="0" smtClean="0"/>
              <a:t>語法</a:t>
            </a:r>
            <a:r>
              <a:rPr lang="zh-TW" altLang="en-US" dirty="0"/>
              <a:t>，在純文字編輯軟體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例如</a:t>
            </a:r>
            <a:r>
              <a:rPr lang="zh-TW" altLang="en-US" dirty="0"/>
              <a:t>：記事本、</a:t>
            </a:r>
            <a:r>
              <a:rPr lang="en-US" altLang="zh-TW" dirty="0"/>
              <a:t>WordPad</a:t>
            </a:r>
            <a:r>
              <a:rPr lang="en-US" altLang="zh-TW" dirty="0" smtClean="0"/>
              <a:t>)</a:t>
            </a:r>
            <a:r>
              <a:rPr lang="zh-TW" altLang="en-US" dirty="0" smtClean="0"/>
              <a:t>上</a:t>
            </a:r>
            <a:r>
              <a:rPr lang="zh-TW" altLang="en-US" dirty="0"/>
              <a:t>撰寫語法來製作網頁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現在</a:t>
            </a:r>
            <a:r>
              <a:rPr lang="zh-TW" altLang="en-US" dirty="0"/>
              <a:t>有許多</a:t>
            </a:r>
            <a:r>
              <a:rPr lang="zh-TW" altLang="en-US" dirty="0">
                <a:solidFill>
                  <a:srgbClr val="C00000"/>
                </a:solidFill>
              </a:rPr>
              <a:t>所見即所得</a:t>
            </a:r>
            <a:r>
              <a:rPr lang="en-US" altLang="zh-TW" dirty="0" smtClean="0"/>
              <a:t>(WYSIWYG</a:t>
            </a:r>
            <a:r>
              <a:rPr lang="en-US" altLang="zh-TW" dirty="0"/>
              <a:t>) </a:t>
            </a:r>
            <a:r>
              <a:rPr lang="zh-TW" altLang="en-US" dirty="0"/>
              <a:t>的網頁製作</a:t>
            </a:r>
            <a:r>
              <a:rPr lang="zh-TW" altLang="en-US" dirty="0" smtClean="0"/>
              <a:t>軟體</a:t>
            </a:r>
            <a:r>
              <a:rPr lang="zh-TW" altLang="en-US" dirty="0"/>
              <a:t>，讓初學者也可以輕鬆製作</a:t>
            </a:r>
            <a:r>
              <a:rPr lang="zh-TW" altLang="en-US" dirty="0" smtClean="0"/>
              <a:t>網頁。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5-4-4	</a:t>
            </a:r>
            <a:r>
              <a:rPr lang="zh-TW" altLang="en-US" dirty="0"/>
              <a:t>網頁製作軟體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2548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Dreamweaver</a:t>
            </a:r>
          </a:p>
          <a:p>
            <a:r>
              <a:rPr lang="en-US" altLang="zh-TW" dirty="0" smtClean="0"/>
              <a:t>Dreamweaver</a:t>
            </a:r>
            <a:r>
              <a:rPr lang="zh-TW" altLang="en-US" dirty="0" smtClean="0"/>
              <a:t>是</a:t>
            </a:r>
            <a:r>
              <a:rPr lang="en-US" altLang="zh-TW" dirty="0" smtClean="0"/>
              <a:t>Adobe</a:t>
            </a:r>
            <a:r>
              <a:rPr lang="zh-TW" altLang="en-US" dirty="0" smtClean="0"/>
              <a:t>公司</a:t>
            </a:r>
            <a:r>
              <a:rPr lang="zh-TW" altLang="en-US" dirty="0"/>
              <a:t>所發展的一套網頁製作軟體，它擁有媲美排版</a:t>
            </a:r>
            <a:r>
              <a:rPr lang="zh-TW" altLang="en-US" dirty="0" smtClean="0"/>
              <a:t>軟體的</a:t>
            </a:r>
            <a:r>
              <a:rPr lang="zh-TW" altLang="en-US" dirty="0"/>
              <a:t>排版功能，且具有完整的網頁製作功能，而人性化的介面也使得許多初學者都</a:t>
            </a:r>
            <a:r>
              <a:rPr lang="zh-TW" altLang="en-US" dirty="0" smtClean="0"/>
              <a:t>能輕鬆</a:t>
            </a:r>
            <a:r>
              <a:rPr lang="zh-TW" altLang="en-US" dirty="0"/>
              <a:t>製作出專業的個人網站。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5-4-4	</a:t>
            </a:r>
            <a:r>
              <a:rPr lang="zh-TW" altLang="en-US" dirty="0"/>
              <a:t>網頁製作軟體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6220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 err="1">
                <a:solidFill>
                  <a:srgbClr val="C00000"/>
                </a:solidFill>
              </a:rPr>
              <a:t>Namo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WebEditor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err="1"/>
              <a:t>Namo</a:t>
            </a:r>
            <a:r>
              <a:rPr lang="en-US" altLang="zh-TW" dirty="0"/>
              <a:t> </a:t>
            </a:r>
            <a:r>
              <a:rPr lang="en-US" altLang="zh-TW" dirty="0" err="1" smtClean="0"/>
              <a:t>WebEditor</a:t>
            </a:r>
            <a:r>
              <a:rPr lang="zh-TW" altLang="en-US" dirty="0" smtClean="0"/>
              <a:t>具備</a:t>
            </a:r>
            <a:r>
              <a:rPr lang="zh-TW" altLang="en-US" dirty="0"/>
              <a:t>一般常用的網頁編輯功能，並內建許多範本、網頁</a:t>
            </a:r>
            <a:r>
              <a:rPr lang="zh-TW" altLang="en-US" dirty="0" smtClean="0"/>
              <a:t>元件及</a:t>
            </a:r>
            <a:r>
              <a:rPr lang="en-US" altLang="zh-TW" dirty="0" smtClean="0"/>
              <a:t>script</a:t>
            </a:r>
            <a:r>
              <a:rPr lang="zh-TW" altLang="en-US" dirty="0" smtClean="0"/>
              <a:t>互動</a:t>
            </a:r>
            <a:r>
              <a:rPr lang="zh-TW" altLang="en-US" dirty="0"/>
              <a:t>效果可供套用，初學者能輕鬆製作出專業的網頁。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5-4-4	</a:t>
            </a:r>
            <a:r>
              <a:rPr lang="zh-TW" altLang="en-US" dirty="0"/>
              <a:t>網頁製作軟體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47036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SharePoint Designer</a:t>
            </a:r>
          </a:p>
          <a:p>
            <a:r>
              <a:rPr lang="en-US" altLang="zh-TW" dirty="0"/>
              <a:t>SharePoint </a:t>
            </a:r>
            <a:r>
              <a:rPr lang="en-US" altLang="zh-TW" dirty="0" smtClean="0"/>
              <a:t>Designer</a:t>
            </a:r>
            <a:r>
              <a:rPr lang="zh-TW" altLang="en-US" dirty="0" smtClean="0"/>
              <a:t>是</a:t>
            </a:r>
            <a:r>
              <a:rPr lang="zh-TW" altLang="en-US" dirty="0"/>
              <a:t>微軟自</a:t>
            </a:r>
            <a:r>
              <a:rPr lang="en-US" altLang="zh-TW" dirty="0"/>
              <a:t>Office </a:t>
            </a:r>
            <a:r>
              <a:rPr lang="en-US" altLang="zh-TW" dirty="0" smtClean="0"/>
              <a:t>2007</a:t>
            </a:r>
            <a:r>
              <a:rPr lang="zh-TW" altLang="en-US" dirty="0" smtClean="0"/>
              <a:t>版本</a:t>
            </a:r>
            <a:r>
              <a:rPr lang="zh-TW" altLang="en-US" dirty="0"/>
              <a:t>開始，便不再更新</a:t>
            </a:r>
            <a:r>
              <a:rPr lang="en-US" altLang="zh-TW" dirty="0" smtClean="0"/>
              <a:t>FrontPage</a:t>
            </a:r>
            <a:r>
              <a:rPr lang="zh-TW" altLang="en-US" dirty="0" smtClean="0"/>
              <a:t>版本</a:t>
            </a:r>
            <a:r>
              <a:rPr lang="zh-TW" altLang="en-US" dirty="0"/>
              <a:t>，而另外開發的軟體，讓使用者可依據個別的商務需求快速建立企業網站與</a:t>
            </a:r>
            <a:r>
              <a:rPr lang="zh-TW" altLang="en-US" dirty="0" smtClean="0"/>
              <a:t>協同合作</a:t>
            </a:r>
            <a:r>
              <a:rPr lang="zh-TW" altLang="en-US" dirty="0"/>
              <a:t>平台。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5-4-4	</a:t>
            </a:r>
            <a:r>
              <a:rPr lang="zh-TW" altLang="en-US" dirty="0"/>
              <a:t>網頁製作軟體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4531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Google</a:t>
            </a:r>
            <a:r>
              <a:rPr lang="zh-TW" altLang="en-US" dirty="0">
                <a:solidFill>
                  <a:srgbClr val="C00000"/>
                </a:solidFill>
              </a:rPr>
              <a:t>協作平台</a:t>
            </a:r>
          </a:p>
          <a:p>
            <a:r>
              <a:rPr lang="en-US" altLang="zh-TW" dirty="0" smtClean="0"/>
              <a:t>Google</a:t>
            </a:r>
            <a:r>
              <a:rPr lang="zh-TW" altLang="en-US" dirty="0" smtClean="0"/>
              <a:t>協作</a:t>
            </a:r>
            <a:r>
              <a:rPr lang="zh-TW" altLang="en-US" dirty="0"/>
              <a:t>平台</a:t>
            </a:r>
            <a:r>
              <a:rPr lang="en-US" altLang="zh-TW" dirty="0"/>
              <a:t>(Google Sites</a:t>
            </a:r>
            <a:r>
              <a:rPr lang="en-US" altLang="zh-TW" dirty="0" smtClean="0"/>
              <a:t>)</a:t>
            </a:r>
            <a:r>
              <a:rPr lang="zh-TW" altLang="en-US" dirty="0" smtClean="0"/>
              <a:t>是</a:t>
            </a:r>
            <a:r>
              <a:rPr lang="zh-TW" altLang="en-US" dirty="0"/>
              <a:t>一個建立網站及網頁的工具，訴求是不會</a:t>
            </a:r>
            <a:r>
              <a:rPr lang="zh-TW" altLang="en-US" dirty="0" smtClean="0"/>
              <a:t>設計</a:t>
            </a:r>
            <a:r>
              <a:rPr lang="zh-TW" altLang="en-US" dirty="0"/>
              <a:t>或寫程式的人，也能輕鬆又快速的建立協作平台，且檔案、</a:t>
            </a:r>
            <a:r>
              <a:rPr lang="en-US" altLang="zh-TW" dirty="0" smtClean="0"/>
              <a:t>YouTube</a:t>
            </a:r>
            <a:r>
              <a:rPr lang="zh-TW" altLang="en-US" dirty="0" smtClean="0"/>
              <a:t>影</a:t>
            </a:r>
            <a:r>
              <a:rPr lang="zh-TW" altLang="en-US" dirty="0"/>
              <a:t>音、</a:t>
            </a:r>
            <a:r>
              <a:rPr lang="zh-TW" altLang="en-US" dirty="0" smtClean="0"/>
              <a:t>日曆</a:t>
            </a:r>
            <a:r>
              <a:rPr lang="zh-TW" altLang="en-US" dirty="0"/>
              <a:t>、地圖、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文件</a:t>
            </a:r>
            <a:r>
              <a:rPr lang="zh-TW" altLang="en-US" dirty="0"/>
              <a:t>、表單等，都可以直接插入於頁面中。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5-4-4	</a:t>
            </a:r>
            <a:r>
              <a:rPr lang="zh-TW" altLang="en-US" dirty="0"/>
              <a:t>網頁製作軟體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417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570" y="1537722"/>
            <a:ext cx="7421197" cy="445724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5-1 </a:t>
            </a:r>
            <a:r>
              <a:rPr lang="zh-TW" altLang="en-US" dirty="0"/>
              <a:t>認識全球資訊網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29003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早期的網頁設計大多以一般家用電腦或筆記型電腦的瀏覽者為主，但是隨著</a:t>
            </a:r>
            <a:r>
              <a:rPr lang="zh-TW" altLang="en-US" dirty="0" smtClean="0"/>
              <a:t>智慧型</a:t>
            </a:r>
            <a:r>
              <a:rPr lang="zh-TW" altLang="en-US" dirty="0"/>
              <a:t>手機及平板的普及，傳統的網頁設計方式無法滿足所有的裝置，而造成瀏覽</a:t>
            </a:r>
            <a:r>
              <a:rPr lang="zh-TW" altLang="en-US" dirty="0" smtClean="0"/>
              <a:t>者在</a:t>
            </a:r>
            <a:r>
              <a:rPr lang="zh-TW" altLang="en-US" dirty="0"/>
              <a:t>瀏覽頁面時的不便，為了解決這樣的問題，現在有越來越多的企業選擇使用</a:t>
            </a:r>
            <a:r>
              <a:rPr lang="zh-TW" altLang="en-US" dirty="0" smtClean="0">
                <a:solidFill>
                  <a:srgbClr val="C00000"/>
                </a:solidFill>
              </a:rPr>
              <a:t>響應式</a:t>
            </a:r>
            <a:r>
              <a:rPr lang="zh-TW" altLang="en-US" dirty="0">
                <a:solidFill>
                  <a:srgbClr val="C00000"/>
                </a:solidFill>
              </a:rPr>
              <a:t>網頁設計</a:t>
            </a:r>
            <a:r>
              <a:rPr lang="en-US" altLang="zh-TW" dirty="0" smtClean="0"/>
              <a:t>(RWD)</a:t>
            </a:r>
            <a:r>
              <a:rPr lang="zh-TW" altLang="en-US" dirty="0" smtClean="0"/>
              <a:t>的</a:t>
            </a:r>
            <a:r>
              <a:rPr lang="zh-TW" altLang="en-US" dirty="0"/>
              <a:t>技術來製作網站。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5-4-5	</a:t>
            </a:r>
            <a:r>
              <a:rPr lang="zh-TW" altLang="en-US" dirty="0"/>
              <a:t>響應式網頁設計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201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響應式網頁設計</a:t>
            </a:r>
            <a:r>
              <a:rPr lang="en-US" altLang="zh-TW" dirty="0" smtClean="0"/>
              <a:t>(</a:t>
            </a:r>
            <a:r>
              <a:rPr lang="zh-TW" altLang="en-US" dirty="0" smtClean="0"/>
              <a:t>又</a:t>
            </a:r>
            <a:r>
              <a:rPr lang="zh-TW" altLang="en-US" dirty="0"/>
              <a:t>稱適應性網頁、自適應網頁設計、回應式網頁設計、多螢</a:t>
            </a:r>
            <a:r>
              <a:rPr lang="zh-TW" altLang="en-US" dirty="0" smtClean="0"/>
              <a:t>網頁設計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是</a:t>
            </a:r>
            <a:r>
              <a:rPr lang="zh-TW" altLang="en-US" dirty="0"/>
              <a:t>一種可以讓網頁內容隨著不同裝置的寬度來調整畫面呈現的技術，而使用者不</a:t>
            </a:r>
            <a:r>
              <a:rPr lang="zh-TW" altLang="en-US" dirty="0" smtClean="0"/>
              <a:t>需要</a:t>
            </a:r>
            <a:r>
              <a:rPr lang="zh-TW" altLang="en-US" dirty="0"/>
              <a:t>透過縮放的方式瀏覽網頁，進而提升了畫面的最佳視覺體驗及使用介面的親和度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5-4-5	</a:t>
            </a:r>
            <a:r>
              <a:rPr lang="zh-TW" altLang="en-US" dirty="0"/>
              <a:t>響應式網頁設計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4467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RWD</a:t>
            </a:r>
            <a:r>
              <a:rPr lang="zh-TW" altLang="en-US" dirty="0" smtClean="0"/>
              <a:t>網頁</a:t>
            </a:r>
            <a:r>
              <a:rPr lang="zh-TW" altLang="en-US" dirty="0"/>
              <a:t>設計主要是以</a:t>
            </a:r>
            <a:r>
              <a:rPr lang="en-US" altLang="zh-TW" dirty="0" smtClean="0"/>
              <a:t>HTML5</a:t>
            </a:r>
            <a:r>
              <a:rPr lang="zh-TW" altLang="en-US" dirty="0" smtClean="0"/>
              <a:t>的</a:t>
            </a:r>
            <a:r>
              <a:rPr lang="zh-TW" altLang="en-US" dirty="0"/>
              <a:t>標準及</a:t>
            </a:r>
            <a:r>
              <a:rPr lang="en-US" altLang="zh-TW" dirty="0" smtClean="0"/>
              <a:t>CSS3</a:t>
            </a:r>
            <a:r>
              <a:rPr lang="zh-TW" altLang="en-US" dirty="0" smtClean="0"/>
              <a:t>中的</a:t>
            </a:r>
            <a:r>
              <a:rPr lang="zh-TW" altLang="en-US" dirty="0"/>
              <a:t>媒體查詢</a:t>
            </a:r>
            <a:r>
              <a:rPr lang="en-US" altLang="zh-TW" dirty="0"/>
              <a:t>(Media Queries</a:t>
            </a:r>
            <a:r>
              <a:rPr lang="en-US" altLang="zh-TW" dirty="0" smtClean="0"/>
              <a:t>)</a:t>
            </a:r>
            <a:r>
              <a:rPr lang="zh-TW" altLang="en-US" dirty="0" smtClean="0"/>
              <a:t>來</a:t>
            </a:r>
            <a:r>
              <a:rPr lang="zh-TW" altLang="en-US" dirty="0"/>
              <a:t>達到</a:t>
            </a:r>
            <a:r>
              <a:rPr lang="zh-TW" altLang="en-US" dirty="0" smtClean="0"/>
              <a:t>，讓</a:t>
            </a:r>
            <a:r>
              <a:rPr lang="zh-TW" altLang="en-US" dirty="0"/>
              <a:t>網頁在不同解析度下瀏覽時，能自動改變頁面的佈局，解決了智慧型手機及平板電腦</a:t>
            </a:r>
            <a:r>
              <a:rPr lang="zh-TW" altLang="en-US" dirty="0" smtClean="0"/>
              <a:t>瀏覽</a:t>
            </a:r>
            <a:r>
              <a:rPr lang="zh-TW" altLang="en-US" dirty="0"/>
              <a:t>網頁時的不便。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5-4-5	</a:t>
            </a:r>
            <a:r>
              <a:rPr lang="zh-TW" altLang="en-US" dirty="0"/>
              <a:t>響應式網頁設計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4005064"/>
            <a:ext cx="5360285" cy="213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71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Web 2.0</a:t>
            </a:r>
          </a:p>
          <a:p>
            <a:r>
              <a:rPr lang="en-US" altLang="zh-TW" dirty="0"/>
              <a:t>Web </a:t>
            </a:r>
            <a:r>
              <a:rPr lang="en-US" altLang="zh-TW" dirty="0" smtClean="0"/>
              <a:t>2.0</a:t>
            </a:r>
            <a:r>
              <a:rPr lang="zh-TW" altLang="en-US" dirty="0" smtClean="0"/>
              <a:t>指</a:t>
            </a:r>
            <a:r>
              <a:rPr lang="zh-TW" altLang="en-US" dirty="0"/>
              <a:t>的是第二代網路服務應用模式，是</a:t>
            </a:r>
            <a:r>
              <a:rPr lang="en-US" altLang="zh-TW" dirty="0" smtClean="0"/>
              <a:t>2004</a:t>
            </a:r>
            <a:r>
              <a:rPr lang="zh-TW" altLang="en-US" dirty="0" smtClean="0"/>
              <a:t>年</a:t>
            </a:r>
            <a:r>
              <a:rPr lang="zh-TW" altLang="en-US" dirty="0"/>
              <a:t>由全球最大的電腦資訊</a:t>
            </a:r>
            <a:r>
              <a:rPr lang="zh-TW" altLang="en-US" dirty="0" smtClean="0"/>
              <a:t>書籍</a:t>
            </a:r>
            <a:r>
              <a:rPr lang="zh-TW" altLang="en-US" dirty="0"/>
              <a:t>出版商歐萊禮公司</a:t>
            </a:r>
            <a:r>
              <a:rPr lang="en-US" altLang="zh-TW" dirty="0"/>
              <a:t>(O'Reilly Media</a:t>
            </a:r>
            <a:r>
              <a:rPr lang="en-US" altLang="zh-TW" dirty="0" smtClean="0"/>
              <a:t>)</a:t>
            </a:r>
            <a:r>
              <a:rPr lang="zh-TW" altLang="en-US" dirty="0" smtClean="0"/>
              <a:t>所</a:t>
            </a:r>
            <a:r>
              <a:rPr lang="zh-TW" altLang="en-US" dirty="0"/>
              <a:t>提出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5-4-6	</a:t>
            </a:r>
            <a:r>
              <a:rPr lang="zh-TW" altLang="en-US" dirty="0"/>
              <a:t>新型態網路平台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185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983248"/>
              </p:ext>
            </p:extLst>
          </p:nvPr>
        </p:nvGraphicFramePr>
        <p:xfrm>
          <a:off x="683569" y="1294668"/>
          <a:ext cx="7683192" cy="4942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5-4-6	</a:t>
            </a:r>
            <a:r>
              <a:rPr lang="zh-TW" altLang="en-US" smtClean="0"/>
              <a:t>新型態網路平台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6D328-E6B5-48D2-B8CE-9018627F776F}" type="slidenum">
              <a:rPr lang="en-US" altLang="zh-TW" smtClean="0"/>
              <a:pPr/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6145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Web 3.0</a:t>
            </a:r>
          </a:p>
          <a:p>
            <a:r>
              <a:rPr lang="en-US" altLang="zh-TW" dirty="0"/>
              <a:t>Web 3.0</a:t>
            </a:r>
            <a:r>
              <a:rPr lang="zh-TW" altLang="en-US" dirty="0" smtClean="0"/>
              <a:t>是</a:t>
            </a:r>
            <a:r>
              <a:rPr lang="zh-TW" altLang="en-US" dirty="0"/>
              <a:t>新一代的網路使用型態，其主要特徵為「個人化的資訊整合」與「</a:t>
            </a:r>
            <a:r>
              <a:rPr lang="zh-TW" altLang="en-US" dirty="0" smtClean="0"/>
              <a:t>跨平台</a:t>
            </a:r>
            <a:r>
              <a:rPr lang="zh-TW" altLang="en-US" dirty="0"/>
              <a:t>同步」。</a:t>
            </a:r>
          </a:p>
          <a:p>
            <a:r>
              <a:rPr lang="en-US" altLang="zh-TW" dirty="0"/>
              <a:t>Web </a:t>
            </a:r>
            <a:r>
              <a:rPr lang="en-US" altLang="zh-TW" dirty="0" smtClean="0"/>
              <a:t>3.0</a:t>
            </a:r>
            <a:r>
              <a:rPr lang="zh-TW" altLang="en-US" dirty="0" smtClean="0"/>
              <a:t>的</a:t>
            </a:r>
            <a:r>
              <a:rPr lang="zh-TW" altLang="en-US" dirty="0"/>
              <a:t>網頁內容是經過篩選且個人化的服務，網頁會依據使用者的瀏覽</a:t>
            </a:r>
            <a:r>
              <a:rPr lang="zh-TW" altLang="en-US" dirty="0" smtClean="0"/>
              <a:t>習慣</a:t>
            </a:r>
            <a:r>
              <a:rPr lang="zh-TW" altLang="en-US" dirty="0"/>
              <a:t>，提供個人化的網頁內容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5-4-6	</a:t>
            </a:r>
            <a:r>
              <a:rPr lang="zh-TW" altLang="en-US" dirty="0"/>
              <a:t>新型態網路平台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7361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Web </a:t>
            </a:r>
            <a:r>
              <a:rPr lang="en-US" altLang="zh-TW" dirty="0" smtClean="0"/>
              <a:t>3.0</a:t>
            </a:r>
            <a:r>
              <a:rPr lang="zh-TW" altLang="en-US" dirty="0" smtClean="0"/>
              <a:t>網頁</a:t>
            </a:r>
            <a:r>
              <a:rPr lang="zh-TW" altLang="en-US" dirty="0"/>
              <a:t>資訊是可跨平台同步的， 例如</a:t>
            </a:r>
            <a:r>
              <a:rPr lang="zh-TW" altLang="en-US" dirty="0" smtClean="0"/>
              <a:t>：在</a:t>
            </a:r>
            <a:r>
              <a:rPr lang="zh-TW" altLang="en-US" dirty="0"/>
              <a:t>不同的網站中</a:t>
            </a:r>
            <a:r>
              <a:rPr lang="zh-TW" altLang="en-US" dirty="0" smtClean="0"/>
              <a:t>以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帳戶</a:t>
            </a:r>
            <a:r>
              <a:rPr lang="zh-TW" altLang="en-US" dirty="0"/>
              <a:t>登入，就能將所有資訊統一彙整到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的</a:t>
            </a:r>
            <a:r>
              <a:rPr lang="zh-TW" altLang="en-US" dirty="0"/>
              <a:t>動態網頁中；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Apple</a:t>
            </a:r>
            <a:r>
              <a:rPr lang="zh-TW" altLang="en-US" dirty="0" smtClean="0"/>
              <a:t>公司</a:t>
            </a:r>
            <a:r>
              <a:rPr lang="zh-TW" altLang="en-US" dirty="0"/>
              <a:t>的</a:t>
            </a:r>
            <a:r>
              <a:rPr lang="en-US" altLang="zh-TW" dirty="0" smtClean="0"/>
              <a:t>iCloud</a:t>
            </a:r>
            <a:r>
              <a:rPr lang="zh-TW" altLang="en-US" dirty="0" smtClean="0"/>
              <a:t>雲端</a:t>
            </a:r>
            <a:r>
              <a:rPr lang="zh-TW" altLang="en-US" dirty="0"/>
              <a:t>服務，可讓用戶將文件、照片、音樂、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等</a:t>
            </a:r>
            <a:r>
              <a:rPr lang="zh-TW" altLang="en-US" dirty="0"/>
              <a:t>資料儲存</a:t>
            </a:r>
            <a:r>
              <a:rPr lang="zh-TW" altLang="en-US" dirty="0" smtClean="0"/>
              <a:t>在伺服器</a:t>
            </a:r>
            <a:r>
              <a:rPr lang="zh-TW" altLang="en-US" dirty="0"/>
              <a:t>中，並自動同步至用戶的</a:t>
            </a:r>
            <a:r>
              <a:rPr lang="en-US" altLang="zh-TW" dirty="0" smtClean="0"/>
              <a:t>iPad</a:t>
            </a:r>
            <a:r>
              <a:rPr lang="zh-TW" altLang="en-US" dirty="0" smtClean="0"/>
              <a:t>或</a:t>
            </a:r>
            <a:r>
              <a:rPr lang="en-US" altLang="zh-TW" dirty="0" smtClean="0"/>
              <a:t>iPhone</a:t>
            </a:r>
            <a:r>
              <a:rPr lang="zh-TW" altLang="en-US" dirty="0" smtClean="0"/>
              <a:t>等</a:t>
            </a:r>
            <a:r>
              <a:rPr lang="zh-TW" altLang="en-US" dirty="0"/>
              <a:t>其他裝置。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5-4-6	</a:t>
            </a:r>
            <a:r>
              <a:rPr lang="zh-TW" altLang="en-US" dirty="0"/>
              <a:t>新型態網路平台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6862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直覺化的互動式設計</a:t>
            </a:r>
          </a:p>
          <a:p>
            <a:r>
              <a:rPr lang="zh-TW" altLang="en-US" dirty="0"/>
              <a:t>現今網頁的目的，除了展示資訊之外，更強調瀏覽者與網頁間的互動，如何</a:t>
            </a:r>
            <a:r>
              <a:rPr lang="zh-TW" altLang="en-US" dirty="0" smtClean="0"/>
              <a:t>讓瀏覽</a:t>
            </a:r>
            <a:r>
              <a:rPr lang="zh-TW" altLang="en-US" dirty="0"/>
              <a:t>者在網頁上操作自如，能夠自由選擇想要瀏覽的資訊，已經成為網頁設計的</a:t>
            </a:r>
            <a:r>
              <a:rPr lang="zh-TW" altLang="en-US" dirty="0" smtClean="0"/>
              <a:t>主要</a:t>
            </a:r>
            <a:r>
              <a:rPr lang="zh-TW" altLang="en-US" dirty="0"/>
              <a:t>考量之一。</a:t>
            </a:r>
          </a:p>
          <a:p>
            <a:r>
              <a:rPr lang="zh-TW" altLang="en-US" dirty="0"/>
              <a:t>現代網頁的使用者介面追求的是功能性與實用性，網頁設計師可在網頁中</a:t>
            </a:r>
            <a:r>
              <a:rPr lang="zh-TW" altLang="en-US" dirty="0" smtClean="0"/>
              <a:t>搭配</a:t>
            </a:r>
            <a:r>
              <a:rPr lang="en-US" altLang="zh-TW" dirty="0" smtClean="0"/>
              <a:t>AJAX</a:t>
            </a:r>
            <a:r>
              <a:rPr lang="zh-TW" altLang="en-US" dirty="0"/>
              <a:t>、</a:t>
            </a:r>
            <a:r>
              <a:rPr lang="en-US" altLang="zh-TW" dirty="0" smtClean="0"/>
              <a:t>JavaScript</a:t>
            </a:r>
            <a:r>
              <a:rPr lang="zh-TW" altLang="en-US" dirty="0" smtClean="0"/>
              <a:t>等</a:t>
            </a:r>
            <a:r>
              <a:rPr lang="zh-TW" altLang="en-US" dirty="0"/>
              <a:t>技術來加強與瀏覽者之間的動態互動功能</a:t>
            </a:r>
            <a:r>
              <a:rPr lang="zh-TW" altLang="en-US" dirty="0" smtClean="0"/>
              <a:t>，藉此</a:t>
            </a:r>
            <a:r>
              <a:rPr lang="zh-TW" altLang="en-US" dirty="0"/>
              <a:t>使網頁產生更多的互動與迴響。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5-4-6	</a:t>
            </a:r>
            <a:r>
              <a:rPr lang="zh-TW" altLang="en-US" dirty="0"/>
              <a:t>新型態網路平台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04256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1457853"/>
            <a:ext cx="7681912" cy="461698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5-4-6	</a:t>
            </a:r>
            <a:r>
              <a:rPr lang="zh-TW" altLang="en-US" dirty="0"/>
              <a:t>新型態網路平台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3655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行動網頁</a:t>
            </a:r>
          </a:p>
          <a:p>
            <a:r>
              <a:rPr lang="zh-TW" altLang="en-US" dirty="0"/>
              <a:t>隨著使用手持裝置上網的使用者越來越多，手機上網已經成為一種趨勢，</a:t>
            </a:r>
            <a:r>
              <a:rPr lang="zh-TW" altLang="en-US" dirty="0" smtClean="0"/>
              <a:t>因此越來越</a:t>
            </a:r>
            <a:r>
              <a:rPr lang="zh-TW" altLang="en-US" dirty="0"/>
              <a:t>多的網站都推出手機上網專屬的行動網頁，以提供完整的服務給各種不同</a:t>
            </a:r>
            <a:r>
              <a:rPr lang="zh-TW" altLang="en-US" dirty="0" smtClean="0"/>
              <a:t>平台</a:t>
            </a:r>
            <a:r>
              <a:rPr lang="zh-TW" altLang="en-US" dirty="0"/>
              <a:t>的網頁瀏覽者。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5-4-6	</a:t>
            </a:r>
            <a:r>
              <a:rPr lang="zh-TW" altLang="en-US" dirty="0"/>
              <a:t>新型態網路平台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5773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WWW</a:t>
            </a:r>
            <a:r>
              <a:rPr lang="zh-TW" altLang="en-US" dirty="0"/>
              <a:t>運用了</a:t>
            </a:r>
            <a:r>
              <a:rPr lang="zh-TW" altLang="en-US" dirty="0">
                <a:solidFill>
                  <a:srgbClr val="C00000"/>
                </a:solidFill>
              </a:rPr>
              <a:t>超文件</a:t>
            </a:r>
            <a:r>
              <a:rPr lang="en-US" altLang="zh-TW" dirty="0"/>
              <a:t>(Hypertext)</a:t>
            </a:r>
            <a:r>
              <a:rPr lang="zh-TW" altLang="en-US" dirty="0"/>
              <a:t>的技術，並整合</a:t>
            </a:r>
            <a:r>
              <a:rPr lang="en-US" altLang="zh-TW" dirty="0"/>
              <a:t>HTTP</a:t>
            </a:r>
            <a:r>
              <a:rPr lang="zh-TW" altLang="en-US" dirty="0"/>
              <a:t>、</a:t>
            </a:r>
            <a:r>
              <a:rPr lang="en-US" altLang="zh-TW" dirty="0"/>
              <a:t>FTP</a:t>
            </a:r>
            <a:r>
              <a:rPr lang="zh-TW" altLang="en-US" dirty="0"/>
              <a:t>、</a:t>
            </a:r>
            <a:r>
              <a:rPr lang="en-US" altLang="zh-TW" dirty="0"/>
              <a:t>News</a:t>
            </a:r>
            <a:r>
              <a:rPr lang="zh-TW" altLang="en-US" dirty="0" smtClean="0"/>
              <a:t>、</a:t>
            </a:r>
            <a:r>
              <a:rPr lang="en-US" altLang="zh-TW" dirty="0" smtClean="0"/>
              <a:t>Gopher</a:t>
            </a:r>
            <a:r>
              <a:rPr lang="zh-TW" altLang="en-US" dirty="0"/>
              <a:t>、</a:t>
            </a:r>
            <a:r>
              <a:rPr lang="en-US" altLang="zh-TW" dirty="0"/>
              <a:t>Mail</a:t>
            </a:r>
            <a:r>
              <a:rPr lang="zh-TW" altLang="en-US" dirty="0"/>
              <a:t>等相關的通訊協定，讓伺服器主機在</a:t>
            </a:r>
            <a:r>
              <a:rPr lang="en-US" altLang="zh-TW" dirty="0"/>
              <a:t>Internet</a:t>
            </a:r>
            <a:r>
              <a:rPr lang="zh-TW" altLang="en-US" dirty="0"/>
              <a:t>上提供多媒體整合</a:t>
            </a:r>
            <a:r>
              <a:rPr lang="zh-TW" altLang="en-US" dirty="0" smtClean="0"/>
              <a:t>之系統</a:t>
            </a:r>
            <a:r>
              <a:rPr lang="zh-TW" altLang="en-US" dirty="0"/>
              <a:t>服務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只要</a:t>
            </a:r>
            <a:r>
              <a:rPr lang="zh-TW" altLang="en-US" dirty="0"/>
              <a:t>經由瀏覽器，就可以欣賞它所提供的圖文影音並茂的資訊，</a:t>
            </a:r>
            <a:r>
              <a:rPr lang="zh-TW" altLang="en-US" dirty="0" smtClean="0"/>
              <a:t>所以</a:t>
            </a:r>
            <a:r>
              <a:rPr lang="zh-TW" altLang="en-US" dirty="0"/>
              <a:t>「</a:t>
            </a:r>
            <a:r>
              <a:rPr lang="en-US" altLang="zh-TW" dirty="0" smtClean="0"/>
              <a:t>WWW</a:t>
            </a:r>
            <a:r>
              <a:rPr lang="zh-TW" altLang="en-US" dirty="0" smtClean="0"/>
              <a:t>」</a:t>
            </a:r>
            <a:r>
              <a:rPr lang="zh-TW" altLang="en-US" dirty="0"/>
              <a:t>可以算是一套</a:t>
            </a:r>
            <a:r>
              <a:rPr lang="en-US" altLang="zh-TW" dirty="0"/>
              <a:t>Internet</a:t>
            </a:r>
            <a:r>
              <a:rPr lang="zh-TW" altLang="en-US" dirty="0"/>
              <a:t>上的</a:t>
            </a:r>
            <a:r>
              <a:rPr lang="zh-TW" altLang="en-US" dirty="0" smtClean="0"/>
              <a:t>多媒體</a:t>
            </a:r>
            <a:r>
              <a:rPr lang="zh-TW" altLang="en-US" dirty="0"/>
              <a:t>整合系統，而瀏覽器向伺服器取得資料的通訊協定就稱為</a:t>
            </a:r>
            <a:r>
              <a:rPr lang="zh-TW" altLang="en-US" dirty="0">
                <a:solidFill>
                  <a:srgbClr val="C00000"/>
                </a:solidFill>
              </a:rPr>
              <a:t>超</a:t>
            </a:r>
            <a:r>
              <a:rPr lang="zh-TW" altLang="en-US" dirty="0" smtClean="0">
                <a:solidFill>
                  <a:srgbClr val="C00000"/>
                </a:solidFill>
              </a:rPr>
              <a:t>文件傳輸協定</a:t>
            </a:r>
            <a:r>
              <a:rPr lang="en-US" altLang="zh-TW" dirty="0" smtClean="0"/>
              <a:t>(HTTP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5-1 </a:t>
            </a:r>
            <a:r>
              <a:rPr lang="zh-TW" altLang="en-US" dirty="0"/>
              <a:t>認識全球資訊網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8849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dirty="0" smtClean="0">
                <a:solidFill>
                  <a:srgbClr val="C00000"/>
                </a:solidFill>
              </a:rPr>
              <a:t>CSS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</a:rPr>
              <a:t>層疊樣式表</a:t>
            </a:r>
            <a:r>
              <a:rPr lang="en-US" altLang="zh-TW" dirty="0">
                <a:solidFill>
                  <a:srgbClr val="C00000"/>
                </a:solidFill>
              </a:rPr>
              <a:t>)</a:t>
            </a:r>
          </a:p>
          <a:p>
            <a:r>
              <a:rPr lang="en-US" altLang="zh-TW" dirty="0" smtClean="0"/>
              <a:t>CSS</a:t>
            </a:r>
            <a:r>
              <a:rPr lang="zh-TW" altLang="en-US" dirty="0" smtClean="0"/>
              <a:t>是</a:t>
            </a:r>
            <a:r>
              <a:rPr lang="zh-TW" altLang="en-US" dirty="0"/>
              <a:t>由</a:t>
            </a:r>
            <a:r>
              <a:rPr lang="en-US" altLang="zh-TW" dirty="0"/>
              <a:t>W3C</a:t>
            </a:r>
            <a:r>
              <a:rPr lang="zh-TW" altLang="en-US" dirty="0"/>
              <a:t>所定義及維護的網頁</a:t>
            </a:r>
            <a:r>
              <a:rPr lang="zh-TW" altLang="en-US" dirty="0" smtClean="0"/>
              <a:t>標準之</a:t>
            </a:r>
            <a:r>
              <a:rPr lang="zh-TW" altLang="en-US" dirty="0"/>
              <a:t>一，它是一種用來表現</a:t>
            </a:r>
            <a:r>
              <a:rPr lang="en-US" altLang="zh-TW" dirty="0"/>
              <a:t>HTML</a:t>
            </a:r>
            <a:r>
              <a:rPr lang="zh-TW" altLang="en-US" dirty="0"/>
              <a:t>或</a:t>
            </a:r>
            <a:r>
              <a:rPr lang="en-US" altLang="zh-TW" dirty="0"/>
              <a:t>XML</a:t>
            </a:r>
            <a:r>
              <a:rPr lang="zh-TW" altLang="en-US" dirty="0"/>
              <a:t>等文件樣式的語言，使用</a:t>
            </a:r>
            <a:r>
              <a:rPr lang="en-US" altLang="zh-TW" dirty="0"/>
              <a:t>CSS</a:t>
            </a:r>
            <a:r>
              <a:rPr lang="zh-TW" altLang="en-US" dirty="0"/>
              <a:t>樣式表後</a:t>
            </a:r>
            <a:r>
              <a:rPr lang="zh-TW" altLang="en-US" dirty="0" smtClean="0"/>
              <a:t>，只要</a:t>
            </a:r>
            <a:r>
              <a:rPr lang="zh-TW" altLang="en-US" dirty="0"/>
              <a:t>修改定義標籤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</a:t>
            </a:r>
            <a:r>
              <a:rPr lang="zh-TW" altLang="en-US" dirty="0"/>
              <a:t>：表格、背景、連結、文字、按鈕等</a:t>
            </a:r>
            <a:r>
              <a:rPr lang="en-US" altLang="zh-TW" dirty="0" smtClean="0"/>
              <a:t>)</a:t>
            </a:r>
            <a:r>
              <a:rPr lang="zh-TW" altLang="en-US" dirty="0" smtClean="0"/>
              <a:t>樣式</a:t>
            </a:r>
            <a:r>
              <a:rPr lang="zh-TW" altLang="en-US" dirty="0"/>
              <a:t>，則其他使用</a:t>
            </a:r>
            <a:r>
              <a:rPr lang="zh-TW" altLang="en-US" dirty="0" smtClean="0"/>
              <a:t>相同樣式</a:t>
            </a:r>
            <a:r>
              <a:rPr lang="zh-TW" altLang="en-US" dirty="0"/>
              <a:t>的網頁會呈現統一的樣式，如此，便能建立一個風格統一的網站。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5-4-7	</a:t>
            </a:r>
            <a:r>
              <a:rPr lang="zh-TW" altLang="en-US" dirty="0"/>
              <a:t>網頁程式語言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3456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目前最新的</a:t>
            </a:r>
            <a:r>
              <a:rPr lang="en-US" altLang="zh-TW" dirty="0"/>
              <a:t>CSS</a:t>
            </a:r>
            <a:r>
              <a:rPr lang="zh-TW" altLang="en-US" dirty="0"/>
              <a:t>版本為</a:t>
            </a:r>
            <a:r>
              <a:rPr lang="en-US" altLang="zh-TW" dirty="0"/>
              <a:t>CSS 3</a:t>
            </a:r>
            <a:r>
              <a:rPr lang="zh-TW" altLang="en-US" dirty="0"/>
              <a:t>，比起較早的版本，它定義了許多新功能及</a:t>
            </a:r>
            <a:r>
              <a:rPr lang="zh-TW" altLang="en-US" dirty="0" smtClean="0"/>
              <a:t>屬性</a:t>
            </a:r>
            <a:r>
              <a:rPr lang="zh-TW" altLang="en-US" dirty="0"/>
              <a:t>，以實現更完美的網頁視覺效果，例如：邊框圓角、邊框顏色、多欄設定、多</a:t>
            </a:r>
            <a:r>
              <a:rPr lang="zh-TW" altLang="en-US" dirty="0" smtClean="0"/>
              <a:t>背景</a:t>
            </a:r>
            <a:r>
              <a:rPr lang="zh-TW" altLang="en-US" dirty="0"/>
              <a:t>圖等，這些功能以往可能需要藉助</a:t>
            </a:r>
            <a:r>
              <a:rPr lang="en-US" altLang="zh-TW" dirty="0" smtClean="0"/>
              <a:t>JavaScript</a:t>
            </a:r>
            <a:r>
              <a:rPr lang="zh-TW" altLang="en-US" dirty="0" smtClean="0"/>
              <a:t>或</a:t>
            </a:r>
            <a:r>
              <a:rPr lang="zh-TW" altLang="en-US" dirty="0"/>
              <a:t>其他方式來呈現，在</a:t>
            </a:r>
            <a:r>
              <a:rPr lang="en-US" altLang="zh-TW" dirty="0"/>
              <a:t>CSS </a:t>
            </a:r>
            <a:r>
              <a:rPr lang="en-US" altLang="zh-TW" dirty="0" smtClean="0"/>
              <a:t>3</a:t>
            </a:r>
            <a:r>
              <a:rPr lang="zh-TW" altLang="en-US" dirty="0" smtClean="0"/>
              <a:t>中可以</a:t>
            </a:r>
            <a:r>
              <a:rPr lang="zh-TW" altLang="en-US" dirty="0"/>
              <a:t>透過屬性直接進行設定。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5-4-7	</a:t>
            </a:r>
            <a:r>
              <a:rPr lang="zh-TW" altLang="en-US" dirty="0"/>
              <a:t>網頁程式語言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2937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 smtClean="0">
                <a:solidFill>
                  <a:srgbClr val="C00000"/>
                </a:solidFill>
              </a:rPr>
              <a:t>XML(</a:t>
            </a:r>
            <a:r>
              <a:rPr lang="en-US" altLang="zh-TW" dirty="0" err="1" smtClean="0">
                <a:solidFill>
                  <a:srgbClr val="C00000"/>
                </a:solidFill>
              </a:rPr>
              <a:t>eXtensible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Markup Language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</a:p>
          <a:p>
            <a:r>
              <a:rPr lang="en-US" altLang="zh-TW" dirty="0" smtClean="0"/>
              <a:t>XML</a:t>
            </a:r>
            <a:r>
              <a:rPr lang="zh-TW" altLang="en-US" dirty="0" smtClean="0"/>
              <a:t>是</a:t>
            </a:r>
            <a:r>
              <a:rPr lang="en-US" altLang="zh-TW" dirty="0"/>
              <a:t>HTML</a:t>
            </a:r>
            <a:r>
              <a:rPr lang="zh-TW" altLang="en-US" dirty="0"/>
              <a:t>的延伸規格，主要是用於描述</a:t>
            </a:r>
            <a:r>
              <a:rPr lang="zh-TW" altLang="en-US" dirty="0" smtClean="0"/>
              <a:t>資料</a:t>
            </a:r>
            <a:r>
              <a:rPr lang="zh-TW" altLang="en-US" dirty="0"/>
              <a:t>，並建立有組織的資料內容；而</a:t>
            </a:r>
            <a:r>
              <a:rPr lang="en-US" altLang="zh-TW" dirty="0"/>
              <a:t>HTML</a:t>
            </a:r>
            <a:r>
              <a:rPr lang="zh-TW" altLang="en-US" dirty="0"/>
              <a:t>是用於呈現資料，並描述資料如何呈現</a:t>
            </a:r>
            <a:r>
              <a:rPr lang="zh-TW" altLang="en-US" dirty="0" smtClean="0"/>
              <a:t>在瀏覽器</a:t>
            </a:r>
            <a:r>
              <a:rPr lang="zh-TW" altLang="en-US" dirty="0"/>
              <a:t>上。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5-4-7	</a:t>
            </a:r>
            <a:r>
              <a:rPr lang="zh-TW" altLang="en-US" dirty="0"/>
              <a:t>網頁程式語言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868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JavaScript</a:t>
            </a:r>
          </a:p>
          <a:p>
            <a:r>
              <a:rPr lang="en-US" altLang="zh-TW" dirty="0" smtClean="0"/>
              <a:t>JavaScript</a:t>
            </a:r>
            <a:r>
              <a:rPr lang="zh-TW" altLang="en-US" dirty="0" smtClean="0"/>
              <a:t>是</a:t>
            </a:r>
            <a:r>
              <a:rPr lang="zh-TW" altLang="en-US" dirty="0"/>
              <a:t>內嵌於網頁的程式語言，具有事件處理器，能擷取網頁中發生</a:t>
            </a:r>
            <a:r>
              <a:rPr lang="zh-TW" altLang="en-US" dirty="0" smtClean="0"/>
              <a:t>的事件</a:t>
            </a:r>
            <a:r>
              <a:rPr lang="zh-TW" altLang="en-US" dirty="0"/>
              <a:t>，例如；在網頁中滑鼠的動作，或是按下表單中的按鈕，事件處理器就會</a:t>
            </a:r>
            <a:r>
              <a:rPr lang="zh-TW" altLang="en-US" dirty="0" smtClean="0"/>
              <a:t>對應這些</a:t>
            </a:r>
            <a:r>
              <a:rPr lang="zh-TW" altLang="en-US" dirty="0"/>
              <a:t>事件而執行相對的程式敘述。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5-4-7	</a:t>
            </a:r>
            <a:r>
              <a:rPr lang="zh-TW" altLang="en-US" dirty="0"/>
              <a:t>網頁程式語言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7320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AJAX</a:t>
            </a:r>
          </a:p>
          <a:p>
            <a:r>
              <a:rPr lang="en-US" altLang="zh-TW" dirty="0" smtClean="0"/>
              <a:t>AJAX</a:t>
            </a:r>
            <a:r>
              <a:rPr lang="zh-TW" altLang="en-US" dirty="0" smtClean="0"/>
              <a:t>是</a:t>
            </a:r>
            <a:r>
              <a:rPr lang="zh-TW" altLang="en-US" dirty="0"/>
              <a:t>一種設計及建立互動式網頁的網頁開發技術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/>
              <a:t>AJAX</a:t>
            </a:r>
            <a:r>
              <a:rPr lang="zh-TW" altLang="en-US" dirty="0"/>
              <a:t>網頁使用一些以</a:t>
            </a:r>
            <a:r>
              <a:rPr lang="en-US" altLang="zh-TW" dirty="0"/>
              <a:t>XML</a:t>
            </a:r>
            <a:r>
              <a:rPr lang="zh-TW" altLang="en-US" dirty="0"/>
              <a:t>為基礎的頁面服務介面，並在用戶端採用</a:t>
            </a:r>
            <a:r>
              <a:rPr lang="en-US" altLang="zh-TW" dirty="0"/>
              <a:t>JavaScript </a:t>
            </a:r>
            <a:r>
              <a:rPr lang="zh-TW" altLang="en-US" dirty="0"/>
              <a:t>處理來自伺服器的回應，儘量在用戶端的瀏覽器上進行處理工作，同時僅向伺服器要求網頁的必要資料，以減少伺服器與瀏覽器之間的資料</a:t>
            </a:r>
            <a:r>
              <a:rPr lang="zh-TW" altLang="en-US" dirty="0" smtClean="0"/>
              <a:t>交換。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5-4-7	</a:t>
            </a:r>
            <a:r>
              <a:rPr lang="zh-TW" altLang="en-US" dirty="0"/>
              <a:t>網頁程式語言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0482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WordPress</a:t>
            </a:r>
          </a:p>
          <a:p>
            <a:r>
              <a:rPr lang="en-US" altLang="zh-TW" dirty="0"/>
              <a:t>WordPress</a:t>
            </a:r>
            <a:r>
              <a:rPr lang="zh-TW" altLang="en-US" dirty="0"/>
              <a:t>是目前被廣泛使用的網頁製作</a:t>
            </a:r>
            <a:r>
              <a:rPr lang="zh-TW" altLang="en-US" dirty="0" smtClean="0"/>
              <a:t>平台。</a:t>
            </a:r>
            <a:endParaRPr lang="en-US" altLang="zh-TW" dirty="0" smtClean="0"/>
          </a:p>
          <a:p>
            <a:r>
              <a:rPr lang="zh-TW" altLang="en-US" dirty="0" smtClean="0"/>
              <a:t> </a:t>
            </a:r>
            <a:r>
              <a:rPr lang="zh-TW" altLang="en-US" dirty="0"/>
              <a:t>分成</a:t>
            </a:r>
            <a:r>
              <a:rPr lang="en-US" altLang="zh-TW" dirty="0" smtClean="0"/>
              <a:t>WordPress.org</a:t>
            </a:r>
            <a:r>
              <a:rPr lang="zh-TW" altLang="en-US" dirty="0" smtClean="0"/>
              <a:t>及</a:t>
            </a:r>
            <a:r>
              <a:rPr lang="en-US" altLang="zh-TW" dirty="0" smtClean="0"/>
              <a:t>WordPress.com</a:t>
            </a:r>
            <a:r>
              <a:rPr lang="zh-TW" altLang="en-US" dirty="0" smtClean="0"/>
              <a:t>兩種</a:t>
            </a:r>
            <a:r>
              <a:rPr lang="zh-TW" altLang="en-US" dirty="0"/>
              <a:t>網站架設類型，其中</a:t>
            </a:r>
            <a:r>
              <a:rPr lang="en-US" altLang="zh-TW" dirty="0" smtClean="0"/>
              <a:t>WordPress.org</a:t>
            </a:r>
            <a:r>
              <a:rPr lang="zh-TW" altLang="en-US" dirty="0" smtClean="0"/>
              <a:t>是</a:t>
            </a:r>
            <a:r>
              <a:rPr lang="zh-TW" altLang="en-US" dirty="0"/>
              <a:t>免費</a:t>
            </a:r>
            <a:r>
              <a:rPr lang="zh-TW" altLang="en-US" dirty="0" smtClean="0"/>
              <a:t>的，</a:t>
            </a:r>
            <a:r>
              <a:rPr lang="zh-TW" altLang="en-US" dirty="0"/>
              <a:t>提供</a:t>
            </a:r>
            <a:r>
              <a:rPr lang="zh-TW" altLang="en-US" dirty="0" smtClean="0"/>
              <a:t>了許多</a:t>
            </a:r>
            <a:r>
              <a:rPr lang="zh-TW" altLang="en-US" dirty="0"/>
              <a:t>網站佈景主題，讓使用者可以直接套用，完全不須要設計網頁。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5-4-8	</a:t>
            </a:r>
            <a:r>
              <a:rPr lang="zh-TW" altLang="en-US" dirty="0"/>
              <a:t>免費網頁空間架站平台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9999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77" y="1440728"/>
            <a:ext cx="7497583" cy="465123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5-4-8	</a:t>
            </a:r>
            <a:r>
              <a:rPr lang="zh-TW" altLang="en-US" dirty="0"/>
              <a:t>免費網頁空間架站平台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5554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Wix.com</a:t>
            </a:r>
          </a:p>
          <a:p>
            <a:r>
              <a:rPr lang="zh-TW" altLang="en-US" dirty="0" smtClean="0"/>
              <a:t>可以</a:t>
            </a:r>
            <a:r>
              <a:rPr lang="zh-TW" altLang="en-US" dirty="0"/>
              <a:t>快速架設網站，不需耗費</a:t>
            </a:r>
            <a:r>
              <a:rPr lang="zh-TW" altLang="en-US" dirty="0" smtClean="0"/>
              <a:t>大量</a:t>
            </a:r>
            <a:r>
              <a:rPr lang="zh-TW" altLang="en-US" dirty="0"/>
              <a:t>時間製作網站，對於不懂</a:t>
            </a:r>
            <a:r>
              <a:rPr lang="en-US" altLang="zh-TW" dirty="0"/>
              <a:t>HTML</a:t>
            </a:r>
            <a:r>
              <a:rPr lang="zh-TW" altLang="en-US" dirty="0"/>
              <a:t>、</a:t>
            </a:r>
            <a:r>
              <a:rPr lang="en-US" altLang="zh-TW" dirty="0"/>
              <a:t>JavaScript</a:t>
            </a:r>
            <a:r>
              <a:rPr lang="zh-TW" altLang="en-US" dirty="0"/>
              <a:t>、</a:t>
            </a:r>
            <a:r>
              <a:rPr lang="en-US" altLang="zh-TW" dirty="0"/>
              <a:t>CSS</a:t>
            </a:r>
            <a:r>
              <a:rPr lang="zh-TW" altLang="en-US" dirty="0"/>
              <a:t>等程式語言的使用者來說是</a:t>
            </a:r>
            <a:r>
              <a:rPr lang="zh-TW" altLang="en-US" dirty="0" smtClean="0"/>
              <a:t>非常</a:t>
            </a:r>
            <a:r>
              <a:rPr lang="zh-TW" altLang="en-US" dirty="0"/>
              <a:t>方便的，而且網站主機維護與網路安全方面也不需耗費時間管理。</a:t>
            </a:r>
          </a:p>
          <a:p>
            <a:r>
              <a:rPr lang="en-US" altLang="zh-TW" dirty="0" smtClean="0"/>
              <a:t>Wix.com</a:t>
            </a:r>
            <a:r>
              <a:rPr lang="zh-TW" altLang="en-US" dirty="0" smtClean="0"/>
              <a:t>擁有</a:t>
            </a:r>
            <a:r>
              <a:rPr lang="zh-TW" altLang="en-US" dirty="0"/>
              <a:t>超過</a:t>
            </a:r>
            <a:r>
              <a:rPr lang="en-US" altLang="zh-TW" dirty="0" smtClean="0"/>
              <a:t>500</a:t>
            </a:r>
            <a:r>
              <a:rPr lang="zh-TW" altLang="en-US" dirty="0" smtClean="0"/>
              <a:t>種</a:t>
            </a:r>
            <a:r>
              <a:rPr lang="zh-TW" altLang="en-US" dirty="0"/>
              <a:t>以上的網站版型樣式及</a:t>
            </a:r>
            <a:r>
              <a:rPr lang="en-US" altLang="zh-TW" dirty="0" smtClean="0"/>
              <a:t>App</a:t>
            </a:r>
            <a:r>
              <a:rPr lang="zh-TW" altLang="en-US" dirty="0" smtClean="0"/>
              <a:t>附加</a:t>
            </a:r>
            <a:r>
              <a:rPr lang="zh-TW" altLang="en-US" dirty="0"/>
              <a:t>元件，可應用在</a:t>
            </a:r>
            <a:r>
              <a:rPr lang="zh-TW" altLang="en-US" dirty="0" smtClean="0"/>
              <a:t>網站架設</a:t>
            </a:r>
            <a:r>
              <a:rPr lang="zh-TW" altLang="en-US" dirty="0"/>
              <a:t>中，在網頁設計操作方面，使用了視覺化編輯器，透過拖拉方式就能設計出</a:t>
            </a:r>
            <a:r>
              <a:rPr lang="zh-TW" altLang="en-US" dirty="0" smtClean="0"/>
              <a:t>網頁。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5-4-8	</a:t>
            </a:r>
            <a:r>
              <a:rPr lang="zh-TW" altLang="en-US" dirty="0"/>
              <a:t>免費網頁空間架站平台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04231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77" y="1520974"/>
            <a:ext cx="7497583" cy="4490739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5-4-8	</a:t>
            </a:r>
            <a:r>
              <a:rPr lang="zh-TW" altLang="en-US" dirty="0"/>
              <a:t>免費網頁空間架站平台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1231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 err="1">
                <a:solidFill>
                  <a:srgbClr val="C00000"/>
                </a:solidFill>
              </a:rPr>
              <a:t>Weebly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err="1" smtClean="0"/>
              <a:t>Weebly</a:t>
            </a:r>
            <a:r>
              <a:rPr lang="zh-TW" altLang="en-US" dirty="0" smtClean="0"/>
              <a:t>成立</a:t>
            </a:r>
            <a:r>
              <a:rPr lang="zh-TW" altLang="en-US" dirty="0"/>
              <a:t>於</a:t>
            </a:r>
            <a:r>
              <a:rPr lang="en-US" altLang="zh-TW" dirty="0" smtClean="0"/>
              <a:t>2007</a:t>
            </a:r>
            <a:r>
              <a:rPr lang="zh-TW" altLang="en-US" dirty="0" smtClean="0"/>
              <a:t>年</a:t>
            </a:r>
            <a:r>
              <a:rPr lang="zh-TW" altLang="en-US" dirty="0"/>
              <a:t>，與</a:t>
            </a:r>
            <a:r>
              <a:rPr lang="en-US" altLang="zh-TW" dirty="0" smtClean="0"/>
              <a:t>Wix.com</a:t>
            </a:r>
            <a:r>
              <a:rPr lang="zh-TW" altLang="en-US" dirty="0" smtClean="0"/>
              <a:t>類似</a:t>
            </a:r>
            <a:r>
              <a:rPr lang="zh-TW" altLang="en-US" dirty="0"/>
              <a:t>，可以在短時間內架設一個具有</a:t>
            </a:r>
            <a:r>
              <a:rPr lang="zh-TW" altLang="en-US" dirty="0" smtClean="0"/>
              <a:t>購物車</a:t>
            </a:r>
            <a:r>
              <a:rPr lang="zh-TW" altLang="en-US" dirty="0"/>
              <a:t>、結帳、庫存追蹤、產品篩選的線上銷售網站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err="1" smtClean="0"/>
              <a:t>Weebly</a:t>
            </a:r>
            <a:r>
              <a:rPr lang="zh-TW" altLang="en-US" dirty="0" smtClean="0"/>
              <a:t>在</a:t>
            </a:r>
            <a:r>
              <a:rPr lang="zh-TW" altLang="en-US" dirty="0"/>
              <a:t>操作方面非常容易，</a:t>
            </a:r>
            <a:r>
              <a:rPr lang="zh-TW" altLang="en-US" dirty="0" smtClean="0"/>
              <a:t>透過</a:t>
            </a:r>
            <a:r>
              <a:rPr lang="zh-TW" altLang="en-US" dirty="0"/>
              <a:t>內建的小工具即可組成網站</a:t>
            </a:r>
            <a:r>
              <a:rPr lang="zh-TW" altLang="en-US" dirty="0" smtClean="0"/>
              <a:t>內容。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5-4-8	</a:t>
            </a:r>
            <a:r>
              <a:rPr lang="zh-TW" altLang="en-US" dirty="0"/>
              <a:t>免費網頁空間架站平台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6788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WWW</a:t>
            </a:r>
            <a:r>
              <a:rPr lang="zh-TW" altLang="en-US" dirty="0"/>
              <a:t>是於</a:t>
            </a:r>
            <a:r>
              <a:rPr lang="en-US" altLang="zh-TW" dirty="0" smtClean="0"/>
              <a:t>1989</a:t>
            </a:r>
            <a:r>
              <a:rPr lang="zh-TW" altLang="en-US" dirty="0" smtClean="0"/>
              <a:t>年</a:t>
            </a:r>
            <a:r>
              <a:rPr lang="en-US" altLang="zh-TW" dirty="0" smtClean="0"/>
              <a:t>3</a:t>
            </a:r>
            <a:r>
              <a:rPr lang="zh-TW" altLang="en-US" dirty="0" smtClean="0"/>
              <a:t>月</a:t>
            </a:r>
            <a:r>
              <a:rPr lang="zh-TW" altLang="en-US" dirty="0"/>
              <a:t>，</a:t>
            </a:r>
            <a:r>
              <a:rPr lang="zh-TW" altLang="en-US" dirty="0" smtClean="0"/>
              <a:t>由歐洲</a:t>
            </a:r>
            <a:r>
              <a:rPr lang="zh-TW" altLang="en-US" dirty="0"/>
              <a:t>粒子物理實驗室</a:t>
            </a:r>
            <a:r>
              <a:rPr lang="en-US" altLang="zh-TW" dirty="0"/>
              <a:t>) </a:t>
            </a:r>
            <a:r>
              <a:rPr lang="zh-TW" altLang="en-US" dirty="0"/>
              <a:t>所研發的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主要</a:t>
            </a:r>
            <a:r>
              <a:rPr lang="zh-TW" altLang="en-US" dirty="0"/>
              <a:t>是為了讓全世界</a:t>
            </a:r>
            <a:r>
              <a:rPr lang="zh-TW" altLang="en-US" dirty="0" smtClean="0"/>
              <a:t>的物理</a:t>
            </a:r>
            <a:r>
              <a:rPr lang="zh-TW" altLang="en-US" dirty="0"/>
              <a:t>研究群，以簡單有效率的方式分工合作並分享資訊，所以</a:t>
            </a:r>
            <a:r>
              <a:rPr lang="en-US" altLang="zh-TW" dirty="0"/>
              <a:t>WWW</a:t>
            </a:r>
            <a:r>
              <a:rPr lang="zh-TW" altLang="en-US" dirty="0"/>
              <a:t>的計畫</a:t>
            </a:r>
            <a:r>
              <a:rPr lang="zh-TW" altLang="en-US" dirty="0" smtClean="0"/>
              <a:t>主持人</a:t>
            </a:r>
            <a:r>
              <a:rPr lang="zh-TW" altLang="en-US" dirty="0"/>
              <a:t>提姆．柏納</a:t>
            </a:r>
            <a:r>
              <a:rPr lang="en-US" altLang="zh-TW" dirty="0" smtClean="0"/>
              <a:t>-</a:t>
            </a:r>
            <a:r>
              <a:rPr lang="zh-TW" altLang="en-US" dirty="0" smtClean="0"/>
              <a:t>李提出</a:t>
            </a:r>
            <a:r>
              <a:rPr lang="zh-TW" altLang="en-US" dirty="0"/>
              <a:t>了一個分散式超媒體</a:t>
            </a:r>
            <a:r>
              <a:rPr lang="zh-TW" altLang="en-US" dirty="0" smtClean="0"/>
              <a:t>系統的</a:t>
            </a:r>
            <a:r>
              <a:rPr lang="zh-TW" altLang="en-US" dirty="0"/>
              <a:t>計劃，而此計劃就是</a:t>
            </a:r>
            <a:r>
              <a:rPr lang="en-US" altLang="zh-TW" dirty="0"/>
              <a:t>WWW</a:t>
            </a:r>
            <a:r>
              <a:rPr lang="zh-TW" altLang="en-US" dirty="0"/>
              <a:t>的開始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5-1 </a:t>
            </a:r>
            <a:r>
              <a:rPr lang="zh-TW" altLang="en-US" dirty="0"/>
              <a:t>認識全球資訊網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2415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77" y="1520974"/>
            <a:ext cx="7497583" cy="4490739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5-4-8	</a:t>
            </a:r>
            <a:r>
              <a:rPr lang="zh-TW" altLang="en-US" dirty="0"/>
              <a:t>免費網頁空間架站平台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84232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 action="ppaction://hlinksldjump"/>
              </a:rPr>
              <a:t>5-2-1	</a:t>
            </a:r>
            <a:r>
              <a:rPr lang="en-US" altLang="zh-TW" dirty="0" smtClean="0">
                <a:hlinkClick r:id="rId2" action="ppaction://hlinksldjump"/>
              </a:rPr>
              <a:t> HTML</a:t>
            </a:r>
            <a:r>
              <a:rPr lang="zh-TW" altLang="en-US" dirty="0" smtClean="0">
                <a:hlinkClick r:id="rId2" action="ppaction://hlinksldjump"/>
              </a:rPr>
              <a:t>結構</a:t>
            </a:r>
            <a:endParaRPr lang="en-US" altLang="zh-TW" dirty="0"/>
          </a:p>
          <a:p>
            <a:r>
              <a:rPr lang="en-US" altLang="zh-TW" dirty="0">
                <a:hlinkClick r:id="rId3" action="ppaction://hlinksldjump"/>
              </a:rPr>
              <a:t>5-2-2	</a:t>
            </a:r>
            <a:r>
              <a:rPr lang="en-US" altLang="zh-TW" dirty="0" smtClean="0">
                <a:hlinkClick r:id="rId3" action="ppaction://hlinksldjump"/>
              </a:rPr>
              <a:t> HTML</a:t>
            </a:r>
            <a:r>
              <a:rPr lang="zh-TW" altLang="en-US" dirty="0" smtClean="0">
                <a:hlinkClick r:id="rId3" action="ppaction://hlinksldjump"/>
              </a:rPr>
              <a:t>標籤</a:t>
            </a:r>
            <a:endParaRPr lang="en-US" altLang="zh-TW" dirty="0"/>
          </a:p>
          <a:p>
            <a:r>
              <a:rPr lang="en-US" altLang="zh-TW" dirty="0">
                <a:hlinkClick r:id="rId4" action="ppaction://hlinksldjump"/>
              </a:rPr>
              <a:t>5-2-3	</a:t>
            </a:r>
            <a:r>
              <a:rPr lang="en-US" altLang="zh-TW" dirty="0" smtClean="0">
                <a:hlinkClick r:id="rId4" action="ppaction://hlinksldjump"/>
              </a:rPr>
              <a:t> HTML </a:t>
            </a:r>
            <a:r>
              <a:rPr lang="en-US" altLang="zh-TW" dirty="0">
                <a:hlinkClick r:id="rId4" action="ppaction://hlinksldjump"/>
              </a:rPr>
              <a:t>5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5-2 </a:t>
            </a:r>
            <a:r>
              <a:rPr lang="zh-TW" altLang="en-US" dirty="0" smtClean="0"/>
              <a:t>超</a:t>
            </a:r>
            <a:r>
              <a:rPr lang="zh-TW" altLang="en-US" dirty="0"/>
              <a:t>文件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780046-9331-4D58-94A5-CB9D66393ACB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5546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WWW</a:t>
            </a:r>
            <a:r>
              <a:rPr lang="zh-TW" altLang="en-US" dirty="0"/>
              <a:t>的文件整合方式是透過超連結互相參考</a:t>
            </a:r>
            <a:r>
              <a:rPr lang="zh-TW" altLang="en-US" dirty="0" smtClean="0"/>
              <a:t>，一般</a:t>
            </a:r>
            <a:r>
              <a:rPr lang="zh-TW" altLang="en-US" dirty="0"/>
              <a:t>將此類文件稱為</a:t>
            </a:r>
            <a:r>
              <a:rPr lang="zh-TW" altLang="en-US" dirty="0" smtClean="0">
                <a:solidFill>
                  <a:srgbClr val="C00000"/>
                </a:solidFill>
              </a:rPr>
              <a:t>超文件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這些</a:t>
            </a:r>
            <a:r>
              <a:rPr lang="zh-TW" altLang="en-US" dirty="0"/>
              <a:t>分散到各地的資料經過整合之後，就可以同時在使用者的電腦上，</a:t>
            </a:r>
            <a:r>
              <a:rPr lang="zh-TW" altLang="en-US" dirty="0" smtClean="0"/>
              <a:t>以多媒體</a:t>
            </a:r>
            <a:r>
              <a:rPr lang="zh-TW" altLang="en-US" dirty="0"/>
              <a:t>的方式呈現出來</a:t>
            </a:r>
            <a:r>
              <a:rPr lang="zh-TW" altLang="en-US" dirty="0" smtClean="0"/>
              <a:t>。由於</a:t>
            </a:r>
            <a:r>
              <a:rPr lang="zh-TW" altLang="en-US" dirty="0"/>
              <a:t>此種多媒體呈現方式是透過超連結而來，因此</a:t>
            </a:r>
            <a:r>
              <a:rPr lang="zh-TW" altLang="en-US" dirty="0" smtClean="0"/>
              <a:t>稱為</a:t>
            </a:r>
            <a:r>
              <a:rPr lang="zh-TW" altLang="en-US" dirty="0" smtClean="0">
                <a:solidFill>
                  <a:srgbClr val="C00000"/>
                </a:solidFill>
              </a:rPr>
              <a:t>超</a:t>
            </a:r>
            <a:r>
              <a:rPr lang="zh-TW" altLang="en-US" dirty="0">
                <a:solidFill>
                  <a:srgbClr val="C00000"/>
                </a:solidFill>
              </a:rPr>
              <a:t>媒體</a:t>
            </a:r>
            <a:r>
              <a:rPr lang="en-US" altLang="zh-TW" dirty="0"/>
              <a:t>(Hypermedia)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超文件是</a:t>
            </a:r>
            <a:r>
              <a:rPr lang="zh-TW" altLang="en-US" dirty="0"/>
              <a:t>使用</a:t>
            </a:r>
            <a:r>
              <a:rPr lang="zh-TW" altLang="en-US" dirty="0">
                <a:solidFill>
                  <a:srgbClr val="C00000"/>
                </a:solidFill>
              </a:rPr>
              <a:t>超文件標記語言</a:t>
            </a:r>
            <a:r>
              <a:rPr lang="en-US" altLang="zh-TW" dirty="0" smtClean="0"/>
              <a:t>(HTML</a:t>
            </a:r>
            <a:r>
              <a:rPr lang="en-US" altLang="zh-TW" dirty="0"/>
              <a:t>)</a:t>
            </a:r>
            <a:r>
              <a:rPr lang="zh-TW" altLang="en-US" dirty="0"/>
              <a:t>製作而成的文件。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5-2 </a:t>
            </a:r>
            <a:r>
              <a:rPr lang="zh-TW" altLang="en-US" dirty="0" smtClean="0"/>
              <a:t>超文件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7318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altLang="zh-TW" dirty="0" smtClean="0"/>
              <a:t>HTML</a:t>
            </a:r>
            <a:r>
              <a:rPr lang="zh-TW" altLang="en-US" dirty="0" smtClean="0"/>
              <a:t>是由許多的</a:t>
            </a:r>
            <a:r>
              <a:rPr lang="zh-TW" altLang="en-US" dirty="0" smtClean="0">
                <a:solidFill>
                  <a:srgbClr val="C00000"/>
                </a:solidFill>
              </a:rPr>
              <a:t>文件標籤</a:t>
            </a:r>
            <a:r>
              <a:rPr lang="en-US" altLang="zh-TW" dirty="0" smtClean="0"/>
              <a:t>(Document Tags)</a:t>
            </a:r>
            <a:r>
              <a:rPr lang="zh-TW" altLang="en-US" dirty="0" smtClean="0"/>
              <a:t>組合而成的。</a:t>
            </a:r>
          </a:p>
          <a:p>
            <a:pPr eaLnBrk="1"/>
            <a:r>
              <a:rPr lang="zh-TW" altLang="en-US" dirty="0" smtClean="0"/>
              <a:t>在文件中由</a:t>
            </a:r>
            <a:r>
              <a:rPr lang="zh-TW" altLang="en-US" dirty="0" smtClean="0">
                <a:solidFill>
                  <a:srgbClr val="C00000"/>
                </a:solidFill>
              </a:rPr>
              <a:t>「</a:t>
            </a:r>
            <a:r>
              <a:rPr lang="en-US" altLang="zh-TW" dirty="0" smtClean="0">
                <a:solidFill>
                  <a:srgbClr val="C00000"/>
                </a:solidFill>
              </a:rPr>
              <a:t>&lt;</a:t>
            </a:r>
            <a:r>
              <a:rPr lang="zh-TW" altLang="en-US" dirty="0" smtClean="0">
                <a:solidFill>
                  <a:srgbClr val="C00000"/>
                </a:solidFill>
              </a:rPr>
              <a:t>」</a:t>
            </a:r>
            <a:r>
              <a:rPr lang="zh-TW" altLang="en-US" dirty="0" smtClean="0"/>
              <a:t>和</a:t>
            </a:r>
            <a:r>
              <a:rPr lang="zh-TW" altLang="en-US" dirty="0" smtClean="0">
                <a:solidFill>
                  <a:srgbClr val="C00000"/>
                </a:solidFill>
              </a:rPr>
              <a:t>「</a:t>
            </a:r>
            <a:r>
              <a:rPr lang="en-US" altLang="zh-TW" dirty="0" smtClean="0">
                <a:solidFill>
                  <a:srgbClr val="C00000"/>
                </a:solidFill>
              </a:rPr>
              <a:t>&gt;</a:t>
            </a:r>
            <a:r>
              <a:rPr lang="zh-TW" altLang="en-US" dirty="0" smtClean="0">
                <a:solidFill>
                  <a:srgbClr val="C00000"/>
                </a:solidFill>
              </a:rPr>
              <a:t>」</a:t>
            </a:r>
            <a:r>
              <a:rPr lang="zh-TW" altLang="en-US" dirty="0" smtClean="0"/>
              <a:t>包含起來的文字，就是所謂的</a:t>
            </a:r>
            <a:r>
              <a:rPr lang="zh-TW" altLang="en-US" dirty="0" smtClean="0">
                <a:solidFill>
                  <a:srgbClr val="C00000"/>
                </a:solidFill>
              </a:rPr>
              <a:t>「文件標籤」</a:t>
            </a:r>
            <a:r>
              <a:rPr lang="zh-TW" altLang="en-US" dirty="0" smtClean="0"/>
              <a:t>。</a:t>
            </a:r>
          </a:p>
          <a:p>
            <a:pPr eaLnBrk="1"/>
            <a:r>
              <a:rPr lang="zh-TW" altLang="en-US" dirty="0" smtClean="0"/>
              <a:t>標記都是成對的，包含</a:t>
            </a:r>
            <a:r>
              <a:rPr lang="zh-TW" altLang="en-US" dirty="0" smtClean="0">
                <a:solidFill>
                  <a:srgbClr val="C00000"/>
                </a:solidFill>
              </a:rPr>
              <a:t>「起始標記」</a:t>
            </a:r>
            <a:r>
              <a:rPr lang="zh-TW" altLang="en-US" dirty="0" smtClean="0"/>
              <a:t>和</a:t>
            </a:r>
            <a:r>
              <a:rPr lang="zh-TW" altLang="en-US" dirty="0" smtClean="0">
                <a:solidFill>
                  <a:srgbClr val="C00000"/>
                </a:solidFill>
              </a:rPr>
              <a:t>「結束標記」</a:t>
            </a:r>
            <a:r>
              <a:rPr lang="zh-TW" altLang="en-US" dirty="0" smtClean="0"/>
              <a:t>。</a:t>
            </a:r>
          </a:p>
          <a:p>
            <a:pPr eaLnBrk="1"/>
            <a:r>
              <a:rPr lang="en-US" altLang="zh-TW" dirty="0" smtClean="0">
                <a:solidFill>
                  <a:srgbClr val="C00000"/>
                </a:solidFill>
              </a:rPr>
              <a:t>&lt;HTML&gt;</a:t>
            </a:r>
            <a:r>
              <a:rPr lang="zh-TW" altLang="en-US" dirty="0" smtClean="0"/>
              <a:t>表示開始，</a:t>
            </a:r>
            <a:r>
              <a:rPr lang="en-US" altLang="zh-TW" dirty="0" smtClean="0">
                <a:solidFill>
                  <a:srgbClr val="C00000"/>
                </a:solidFill>
              </a:rPr>
              <a:t>&lt;/HTML&gt;</a:t>
            </a:r>
            <a:r>
              <a:rPr lang="zh-TW" altLang="en-US" dirty="0" smtClean="0"/>
              <a:t>表示結束。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5-2-1 HTML</a:t>
            </a:r>
            <a:r>
              <a:rPr lang="zh-TW" altLang="en-US" dirty="0" smtClean="0"/>
              <a:t>結構</a:t>
            </a:r>
            <a:endParaRPr lang="en-US" altLang="zh-TW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6D328-E6B5-48D2-B8CE-9018627F776F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網際網路">
  <a:themeElements>
    <a:clrScheme name="自訂 8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A8EBEF"/>
      </a:hlink>
      <a:folHlink>
        <a:srgbClr val="A0ACB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霧面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網際網路" id="{E7402E39-4EAB-4CA8-A087-4645542AEB4C}" vid="{03845439-27CA-45A2-B8C6-6CD6B95B1AA4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網際網路</Template>
  <TotalTime>1401</TotalTime>
  <Words>2961</Words>
  <Application>Microsoft Office PowerPoint</Application>
  <PresentationFormat>如螢幕大小 (4:3)</PresentationFormat>
  <Paragraphs>233</Paragraphs>
  <Slides>60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6" baseType="lpstr">
      <vt:lpstr>微軟正黑體</vt:lpstr>
      <vt:lpstr>新細明體</vt:lpstr>
      <vt:lpstr>Arial</vt:lpstr>
      <vt:lpstr>Calibri</vt:lpstr>
      <vt:lpstr>Trebuchet MS</vt:lpstr>
      <vt:lpstr>網際網路</vt:lpstr>
      <vt:lpstr>CHAPTER05 全球資訊網</vt:lpstr>
      <vt:lpstr>5-1 認識全球資訊網</vt:lpstr>
      <vt:lpstr>5-1 認識全球資訊網</vt:lpstr>
      <vt:lpstr>5-1 認識全球資訊網</vt:lpstr>
      <vt:lpstr>5-1 認識全球資訊網</vt:lpstr>
      <vt:lpstr>5-1 認識全球資訊網</vt:lpstr>
      <vt:lpstr>5-2 超文件</vt:lpstr>
      <vt:lpstr>5-2 超文件</vt:lpstr>
      <vt:lpstr>5-2-1 HTML結構</vt:lpstr>
      <vt:lpstr>5-2-1 HTML結構</vt:lpstr>
      <vt:lpstr>5-2-2 HTML標籤</vt:lpstr>
      <vt:lpstr>5-2-2 HTML標籤</vt:lpstr>
      <vt:lpstr>5-2-2 HTML標籤</vt:lpstr>
      <vt:lpstr>5-2-2 HTML標籤</vt:lpstr>
      <vt:lpstr>5-2-3 HTML 5</vt:lpstr>
      <vt:lpstr>5-2-3 HTML 5</vt:lpstr>
      <vt:lpstr>5-3 網頁瀏覽器軟體</vt:lpstr>
      <vt:lpstr>5-3-1 Firefox</vt:lpstr>
      <vt:lpstr>5-3-1 Firefox</vt:lpstr>
      <vt:lpstr>5-3-2 Google Chrome</vt:lpstr>
      <vt:lpstr>5-3-2 Google Chrome</vt:lpstr>
      <vt:lpstr>5-3-2 Google Chrome</vt:lpstr>
      <vt:lpstr>5-3-3 Opera</vt:lpstr>
      <vt:lpstr>5-3-3 Opera</vt:lpstr>
      <vt:lpstr>5-3-4 Safari</vt:lpstr>
      <vt:lpstr>5-3-5 Microsoft Edge</vt:lpstr>
      <vt:lpstr>5-3-5 Microsoft Edge</vt:lpstr>
      <vt:lpstr>5-4 網頁設計</vt:lpstr>
      <vt:lpstr>5-4-1 網站的規劃</vt:lpstr>
      <vt:lpstr>5-4-1 網站的規劃</vt:lpstr>
      <vt:lpstr>5-4-1 網站的規劃</vt:lpstr>
      <vt:lpstr>5-4-2 網站設計流程</vt:lpstr>
      <vt:lpstr>5-4-3 網頁運作原則</vt:lpstr>
      <vt:lpstr>5-4-3 網頁運作原則</vt:lpstr>
      <vt:lpstr>5-4-4 網頁製作軟體</vt:lpstr>
      <vt:lpstr>5-4-4 網頁製作軟體</vt:lpstr>
      <vt:lpstr>5-4-4 網頁製作軟體</vt:lpstr>
      <vt:lpstr>5-4-4 網頁製作軟體</vt:lpstr>
      <vt:lpstr>5-4-4 網頁製作軟體</vt:lpstr>
      <vt:lpstr>5-4-5 響應式網頁設計</vt:lpstr>
      <vt:lpstr>5-4-5 響應式網頁設計</vt:lpstr>
      <vt:lpstr>5-4-5 響應式網頁設計</vt:lpstr>
      <vt:lpstr>5-4-6 新型態網路平台</vt:lpstr>
      <vt:lpstr>5-4-6 新型態網路平台</vt:lpstr>
      <vt:lpstr>5-4-6 新型態網路平台</vt:lpstr>
      <vt:lpstr>5-4-6 新型態網路平台</vt:lpstr>
      <vt:lpstr>5-4-6 新型態網路平台</vt:lpstr>
      <vt:lpstr>5-4-6 新型態網路平台</vt:lpstr>
      <vt:lpstr>5-4-6 新型態網路平台</vt:lpstr>
      <vt:lpstr>5-4-7 網頁程式語言</vt:lpstr>
      <vt:lpstr>5-4-7 網頁程式語言</vt:lpstr>
      <vt:lpstr>5-4-7 網頁程式語言</vt:lpstr>
      <vt:lpstr>5-4-7 網頁程式語言</vt:lpstr>
      <vt:lpstr>5-4-7 網頁程式語言</vt:lpstr>
      <vt:lpstr>5-4-8 免費網頁空間架站平台</vt:lpstr>
      <vt:lpstr>5-4-8 免費網頁空間架站平台</vt:lpstr>
      <vt:lpstr>5-4-8 免費網頁空間架站平台</vt:lpstr>
      <vt:lpstr>5-4-8 免費網頁空間架站平台</vt:lpstr>
      <vt:lpstr>5-4-8 免費網頁空間架站平台</vt:lpstr>
      <vt:lpstr>5-4-8 免費網頁空間架站平台</vt:lpstr>
    </vt:vector>
  </TitlesOfParts>
  <Company>chwa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CHAPTER05</dc:title>
  <dc:creator>王小桃</dc:creator>
  <cp:lastModifiedBy>王小桃</cp:lastModifiedBy>
  <cp:revision>74</cp:revision>
  <dcterms:created xsi:type="dcterms:W3CDTF">2011-03-29T08:04:00Z</dcterms:created>
  <dcterms:modified xsi:type="dcterms:W3CDTF">2020-05-02T01:12:10Z</dcterms:modified>
</cp:coreProperties>
</file>